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 id="276" r:id="rId23"/>
    <p:sldId id="277" r:id="rId24"/>
    <p:sldId id="278" r:id="rId25"/>
    <p:sldId id="279"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94660"/>
  </p:normalViewPr>
  <p:slideViewPr>
    <p:cSldViewPr>
      <p:cViewPr varScale="1">
        <p:scale>
          <a:sx n="87" d="100"/>
          <a:sy n="87" d="100"/>
        </p:scale>
        <p:origin x="-61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0AEA16-C65F-426F-9150-072D18B1138D}" type="datetimeFigureOut">
              <a:rPr lang="ru-RU" smtClean="0"/>
              <a:pPr/>
              <a:t>15.02.2021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0EB097-D510-4040-B5ED-BF96547F741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F0EB097-D510-4040-B5ED-BF96547F7416}"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2E6084-133C-4CF7-89ED-1E4FA4699F43}" type="datetimeFigureOut">
              <a:rPr lang="ru-RU" smtClean="0"/>
              <a:pPr/>
              <a:t>15.02.2021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475B89CE-04A5-4068-B7CC-A9067224A67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AF2E6084-133C-4CF7-89ED-1E4FA4699F43}" type="datetimeFigureOut">
              <a:rPr lang="ru-RU" smtClean="0"/>
              <a:pPr/>
              <a:t>15.02.2021</a:t>
            </a:fld>
            <a:endParaRPr lang="ru-RU"/>
          </a:p>
        </p:txBody>
      </p:sp>
      <p:sp>
        <p:nvSpPr>
          <p:cNvPr id="10" name="Номер слайда 9"/>
          <p:cNvSpPr>
            <a:spLocks noGrp="1"/>
          </p:cNvSpPr>
          <p:nvPr>
            <p:ph type="sldNum" sz="quarter" idx="16"/>
          </p:nvPr>
        </p:nvSpPr>
        <p:spPr/>
        <p:txBody>
          <a:bodyPr rtlCol="0"/>
          <a:lstStyle/>
          <a:p>
            <a:fld id="{475B89CE-04A5-4068-B7CC-A9067224A676}"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AF2E6084-133C-4CF7-89ED-1E4FA4699F43}" type="datetimeFigureOut">
              <a:rPr lang="ru-RU" smtClean="0"/>
              <a:pPr/>
              <a:t>15.02.2021</a:t>
            </a:fld>
            <a:endParaRPr lang="ru-RU"/>
          </a:p>
        </p:txBody>
      </p:sp>
      <p:sp>
        <p:nvSpPr>
          <p:cNvPr id="12" name="Номер слайда 11"/>
          <p:cNvSpPr>
            <a:spLocks noGrp="1"/>
          </p:cNvSpPr>
          <p:nvPr>
            <p:ph type="sldNum" sz="quarter" idx="16"/>
          </p:nvPr>
        </p:nvSpPr>
        <p:spPr/>
        <p:txBody>
          <a:bodyPr rtlCol="0"/>
          <a:lstStyle/>
          <a:p>
            <a:fld id="{475B89CE-04A5-4068-B7CC-A9067224A676}"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AF2E6084-133C-4CF7-89ED-1E4FA4699F43}" type="datetimeFigureOut">
              <a:rPr lang="ru-RU" smtClean="0"/>
              <a:pPr/>
              <a:t>15.02.2021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F2E6084-133C-4CF7-89ED-1E4FA4699F43}" type="datetimeFigureOut">
              <a:rPr lang="ru-RU" smtClean="0"/>
              <a:pPr/>
              <a:t>15.02.2021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4" y="357166"/>
            <a:ext cx="3786214" cy="471478"/>
          </a:xfrm>
        </p:spPr>
        <p:txBody>
          <a:bodyPr>
            <a:normAutofit/>
          </a:bodyPr>
          <a:lstStyle/>
          <a:p>
            <a:r>
              <a:rPr lang="ru-RU" sz="1600" b="1" dirty="0" smtClean="0"/>
              <a:t>Надёжность </a:t>
            </a:r>
            <a:r>
              <a:rPr lang="ru-RU" sz="1600" b="1" dirty="0" smtClean="0"/>
              <a:t>ТС</a:t>
            </a:r>
            <a:endParaRPr lang="ru-RU" sz="1600" dirty="0"/>
          </a:p>
        </p:txBody>
      </p:sp>
      <p:sp>
        <p:nvSpPr>
          <p:cNvPr id="3" name="Подзаголовок 2"/>
          <p:cNvSpPr>
            <a:spLocks noGrp="1"/>
          </p:cNvSpPr>
          <p:nvPr>
            <p:ph type="subTitle" idx="1"/>
          </p:nvPr>
        </p:nvSpPr>
        <p:spPr/>
        <p:txBody>
          <a:bodyPr>
            <a:normAutofit/>
          </a:bodyPr>
          <a:lstStyle/>
          <a:p>
            <a:r>
              <a:rPr lang="ru-RU" sz="1800" b="1" dirty="0" smtClean="0">
                <a:solidFill>
                  <a:srgbClr val="0070C0"/>
                </a:solidFill>
              </a:rPr>
              <a:t>Лекция 3</a:t>
            </a:r>
            <a:endParaRPr lang="ru-RU" sz="1800" b="1" dirty="0">
              <a:solidFill>
                <a:srgbClr val="0070C0"/>
              </a:solidFill>
            </a:endParaRPr>
          </a:p>
        </p:txBody>
      </p:sp>
      <p:sp>
        <p:nvSpPr>
          <p:cNvPr id="4" name="TextBox 3"/>
          <p:cNvSpPr txBox="1"/>
          <p:nvPr/>
        </p:nvSpPr>
        <p:spPr>
          <a:xfrm>
            <a:off x="357158" y="6286520"/>
            <a:ext cx="1357322" cy="369332"/>
          </a:xfrm>
          <a:prstGeom prst="rect">
            <a:avLst/>
          </a:prstGeom>
          <a:noFill/>
        </p:spPr>
        <p:txBody>
          <a:bodyPr wrap="square" rtlCol="0">
            <a:spAutoFit/>
          </a:bodyPr>
          <a:lstStyle/>
          <a:p>
            <a:r>
              <a:rPr lang="ru-RU" dirty="0" smtClean="0"/>
              <a:t>2020-2021</a:t>
            </a:r>
            <a:endParaRPr lang="ru-RU" dirty="0"/>
          </a:p>
        </p:txBody>
      </p:sp>
      <p:sp>
        <p:nvSpPr>
          <p:cNvPr id="5" name="TextBox 4"/>
          <p:cNvSpPr txBox="1"/>
          <p:nvPr/>
        </p:nvSpPr>
        <p:spPr>
          <a:xfrm>
            <a:off x="1142976" y="2786058"/>
            <a:ext cx="7358114" cy="584775"/>
          </a:xfrm>
          <a:prstGeom prst="rect">
            <a:avLst/>
          </a:prstGeom>
          <a:noFill/>
        </p:spPr>
        <p:txBody>
          <a:bodyPr wrap="square" rtlCol="0">
            <a:spAutoFit/>
          </a:bodyPr>
          <a:lstStyle/>
          <a:p>
            <a:r>
              <a:rPr lang="ru-RU" sz="3200" dirty="0" smtClean="0"/>
              <a:t>Модели отказов элементов </a:t>
            </a:r>
            <a:r>
              <a:rPr lang="ru-RU" sz="3200" dirty="0" smtClean="0"/>
              <a:t>систем</a:t>
            </a:r>
            <a:endParaRPr lang="ru-RU" sz="3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551766" cy="990600"/>
          </a:xfrm>
        </p:spPr>
        <p:txBody>
          <a:bodyPr>
            <a:noAutofit/>
          </a:bodyPr>
          <a:lstStyle/>
          <a:p>
            <a:pPr algn="ctr"/>
            <a:r>
              <a:rPr lang="ru-RU" sz="2800" dirty="0" smtClean="0">
                <a:solidFill>
                  <a:srgbClr val="3333CC"/>
                </a:solidFill>
              </a:rPr>
              <a:t>Показатели надежности при использовании закона </a:t>
            </a:r>
            <a:r>
              <a:rPr lang="ru-RU" sz="2800" dirty="0" err="1" smtClean="0">
                <a:solidFill>
                  <a:srgbClr val="3333CC"/>
                </a:solidFill>
              </a:rPr>
              <a:t>Вейбулла-Гнеденко</a:t>
            </a:r>
            <a:r>
              <a:rPr lang="ru-RU" sz="2800" dirty="0" smtClean="0">
                <a:solidFill>
                  <a:srgbClr val="3333CC"/>
                </a:solidFill>
              </a:rPr>
              <a:t>:</a:t>
            </a:r>
            <a:r>
              <a:rPr lang="ru-RU" sz="2800" smtClean="0">
                <a:solidFill>
                  <a:srgbClr val="3333CC"/>
                </a:solidFill>
              </a:rPr>
              <a:t>	_______ </a:t>
            </a:r>
            <a:r>
              <a:rPr lang="ru-RU" sz="2800" dirty="0" err="1" smtClean="0">
                <a:solidFill>
                  <a:srgbClr val="3333CC"/>
                </a:solidFill>
              </a:rPr>
              <a:t>b</a:t>
            </a:r>
            <a:r>
              <a:rPr lang="ru-RU" sz="2800" dirty="0" smtClean="0">
                <a:solidFill>
                  <a:srgbClr val="3333CC"/>
                </a:solidFill>
              </a:rPr>
              <a:t> &gt; 1,  – – – – </a:t>
            </a:r>
            <a:r>
              <a:rPr lang="ru-RU" sz="2800" dirty="0" err="1" smtClean="0">
                <a:solidFill>
                  <a:srgbClr val="3333CC"/>
                </a:solidFill>
              </a:rPr>
              <a:t>b</a:t>
            </a:r>
            <a:r>
              <a:rPr lang="ru-RU" sz="2800" dirty="0" smtClean="0">
                <a:solidFill>
                  <a:srgbClr val="3333CC"/>
                </a:solidFill>
              </a:rPr>
              <a:t> &lt; 1</a:t>
            </a:r>
            <a:endParaRPr lang="ru-RU" sz="2800" dirty="0">
              <a:solidFill>
                <a:srgbClr val="3333CC"/>
              </a:solidFill>
            </a:endParaRPr>
          </a:p>
        </p:txBody>
      </p:sp>
      <p:pic>
        <p:nvPicPr>
          <p:cNvPr id="4" name="Рисунок 3"/>
          <p:cNvPicPr/>
          <p:nvPr/>
        </p:nvPicPr>
        <p:blipFill>
          <a:blip r:embed="rId2" cstate="print"/>
          <a:srcRect/>
          <a:stretch>
            <a:fillRect/>
          </a:stretch>
        </p:blipFill>
        <p:spPr bwMode="auto">
          <a:xfrm>
            <a:off x="1500166" y="1571612"/>
            <a:ext cx="6000792" cy="494543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2648" y="1600200"/>
            <a:ext cx="8153400" cy="4829196"/>
          </a:xfrm>
        </p:spPr>
        <p:txBody>
          <a:bodyPr>
            <a:normAutofit lnSpcReduction="10000"/>
          </a:bodyPr>
          <a:lstStyle/>
          <a:p>
            <a:pPr>
              <a:buNone/>
            </a:pPr>
            <a:r>
              <a:rPr lang="ru-RU" sz="2700" dirty="0" smtClean="0"/>
              <a:t>Обработка статистических данных по отказам асинхронных электродвигателей показала, что на участке 0 … 4000 ч время наработки на отказ подчиняется закону </a:t>
            </a:r>
            <a:r>
              <a:rPr lang="ru-RU" sz="2700" dirty="0" err="1" smtClean="0"/>
              <a:t>Вейбулла-Гнеденко</a:t>
            </a:r>
            <a:r>
              <a:rPr lang="ru-RU" sz="2700" dirty="0" smtClean="0"/>
              <a:t>, при этом вероятность безотказной работы</a:t>
            </a:r>
          </a:p>
          <a:p>
            <a:pPr>
              <a:buNone/>
            </a:pPr>
            <a:endParaRPr lang="ru-RU" sz="2700" dirty="0" smtClean="0"/>
          </a:p>
          <a:p>
            <a:pPr>
              <a:buNone/>
            </a:pPr>
            <a:endParaRPr lang="ru-RU" sz="2700" dirty="0" smtClean="0"/>
          </a:p>
          <a:p>
            <a:pPr>
              <a:buNone/>
            </a:pPr>
            <a:r>
              <a:rPr lang="ru-RU" sz="2700" dirty="0" smtClean="0"/>
              <a:t>а на участке эксплуатации от 4000 ч до 20 000 ч время наработки на отказ подчиняется экспоненциальному закону, являющемуся частным случаем закона </a:t>
            </a:r>
            <a:r>
              <a:rPr lang="ru-RU" sz="2700" dirty="0" err="1" smtClean="0"/>
              <a:t>ВейбуллаГнеденко</a:t>
            </a:r>
            <a:r>
              <a:rPr lang="ru-RU" sz="2700" dirty="0" smtClean="0"/>
              <a:t> при </a:t>
            </a:r>
            <a:r>
              <a:rPr lang="ru-RU" sz="2700" dirty="0" err="1" smtClean="0"/>
              <a:t>b</a:t>
            </a:r>
            <a:r>
              <a:rPr lang="ru-RU" sz="2700" dirty="0" smtClean="0"/>
              <a:t> = 1.</a:t>
            </a:r>
          </a:p>
          <a:p>
            <a:endParaRPr lang="ru-RU" sz="2700" dirty="0"/>
          </a:p>
        </p:txBody>
      </p:sp>
      <p:pic>
        <p:nvPicPr>
          <p:cNvPr id="1027" name="Picture 3"/>
          <p:cNvPicPr>
            <a:picLocks noChangeAspect="1" noChangeArrowheads="1"/>
          </p:cNvPicPr>
          <p:nvPr/>
        </p:nvPicPr>
        <p:blipFill>
          <a:blip r:embed="rId2"/>
          <a:srcRect/>
          <a:stretch>
            <a:fillRect/>
          </a:stretch>
        </p:blipFill>
        <p:spPr bwMode="auto">
          <a:xfrm>
            <a:off x="2428860" y="3643314"/>
            <a:ext cx="3846662" cy="71438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628632"/>
          </a:xfrm>
        </p:spPr>
        <p:txBody>
          <a:bodyPr>
            <a:normAutofit/>
          </a:bodyPr>
          <a:lstStyle/>
          <a:p>
            <a:pPr algn="ctr"/>
            <a:r>
              <a:rPr lang="ru-RU" sz="3200" b="1" dirty="0" smtClean="0">
                <a:solidFill>
                  <a:srgbClr val="3333CC"/>
                </a:solidFill>
              </a:rPr>
              <a:t>Пример</a:t>
            </a:r>
            <a:endParaRPr lang="ru-RU" sz="3200" b="1" dirty="0">
              <a:solidFill>
                <a:srgbClr val="3333CC"/>
              </a:solidFill>
            </a:endParaRPr>
          </a:p>
        </p:txBody>
      </p:sp>
      <p:sp>
        <p:nvSpPr>
          <p:cNvPr id="3" name="Содержимое 2"/>
          <p:cNvSpPr>
            <a:spLocks noGrp="1"/>
          </p:cNvSpPr>
          <p:nvPr>
            <p:ph sz="quarter" idx="1"/>
          </p:nvPr>
        </p:nvSpPr>
        <p:spPr>
          <a:xfrm>
            <a:off x="612648" y="1600200"/>
            <a:ext cx="8153400" cy="2328866"/>
          </a:xfrm>
        </p:spPr>
        <p:txBody>
          <a:bodyPr>
            <a:normAutofit/>
          </a:bodyPr>
          <a:lstStyle/>
          <a:p>
            <a:r>
              <a:rPr lang="ru-RU" sz="2700" dirty="0" smtClean="0"/>
              <a:t>Время безотказной работы асинхронного электродвигателя подчинено закону </a:t>
            </a:r>
            <a:r>
              <a:rPr lang="ru-RU" sz="2700" dirty="0" err="1" smtClean="0"/>
              <a:t>Вейбулла-Гнеденко</a:t>
            </a:r>
            <a:r>
              <a:rPr lang="ru-RU" sz="2700" dirty="0" smtClean="0"/>
              <a:t> с параметрами </a:t>
            </a:r>
            <a:r>
              <a:rPr lang="ru-RU" sz="2700" dirty="0" err="1" smtClean="0"/>
              <a:t>b</a:t>
            </a:r>
            <a:r>
              <a:rPr lang="ru-RU" sz="2700" dirty="0" smtClean="0"/>
              <a:t> = 2, λ</a:t>
            </a:r>
            <a:r>
              <a:rPr lang="ru-RU" sz="2700" baseline="-25000" dirty="0" smtClean="0"/>
              <a:t>0</a:t>
            </a:r>
            <a:r>
              <a:rPr lang="ru-RU" sz="2700" dirty="0" smtClean="0"/>
              <a:t> = 2⋅10</a:t>
            </a:r>
            <a:r>
              <a:rPr lang="ru-RU" sz="2700" baseline="30000" dirty="0" smtClean="0"/>
              <a:t>–5</a:t>
            </a:r>
            <a:r>
              <a:rPr lang="ru-RU" sz="2700" dirty="0" smtClean="0"/>
              <a:t>  ч</a:t>
            </a:r>
            <a:r>
              <a:rPr lang="ru-RU" sz="2700" baseline="30000" dirty="0" smtClean="0"/>
              <a:t>–1</a:t>
            </a:r>
            <a:r>
              <a:rPr lang="ru-RU" sz="2700" dirty="0" smtClean="0"/>
              <a:t>, время работы равно 100 ч. Определить P(</a:t>
            </a:r>
            <a:r>
              <a:rPr lang="ru-RU" sz="2700" dirty="0" err="1" smtClean="0"/>
              <a:t>t</a:t>
            </a:r>
            <a:r>
              <a:rPr lang="ru-RU" sz="2700" dirty="0" smtClean="0"/>
              <a:t>), </a:t>
            </a:r>
            <a:r>
              <a:rPr lang="ru-RU" sz="2700" dirty="0" err="1" smtClean="0"/>
              <a:t>f</a:t>
            </a:r>
            <a:r>
              <a:rPr lang="ru-RU" sz="2700" dirty="0" smtClean="0"/>
              <a:t>(</a:t>
            </a:r>
            <a:r>
              <a:rPr lang="ru-RU" sz="2700" dirty="0" err="1" smtClean="0"/>
              <a:t>t</a:t>
            </a:r>
            <a:r>
              <a:rPr lang="ru-RU" sz="2700" dirty="0" smtClean="0"/>
              <a:t>), </a:t>
            </a:r>
            <a:r>
              <a:rPr lang="ru-RU" sz="2700" dirty="0" err="1" smtClean="0"/>
              <a:t>λ</a:t>
            </a:r>
            <a:r>
              <a:rPr lang="ru-RU" sz="2700" dirty="0" smtClean="0"/>
              <a:t>(</a:t>
            </a:r>
            <a:r>
              <a:rPr lang="ru-RU" sz="2700" dirty="0" err="1" smtClean="0"/>
              <a:t>t</a:t>
            </a:r>
            <a:r>
              <a:rPr lang="ru-RU" sz="2700" dirty="0" smtClean="0"/>
              <a:t>), T</a:t>
            </a:r>
            <a:r>
              <a:rPr lang="ru-RU" sz="2700" baseline="-25000" dirty="0" smtClean="0"/>
              <a:t>1</a:t>
            </a:r>
            <a:r>
              <a:rPr lang="ru-RU" sz="2700" dirty="0" smtClean="0"/>
              <a:t>.</a:t>
            </a:r>
          </a:p>
          <a:p>
            <a:r>
              <a:rPr lang="ru-RU" sz="2700" i="1" dirty="0" smtClean="0"/>
              <a:t>Решение</a:t>
            </a:r>
            <a:r>
              <a:rPr lang="ru-RU" sz="2700" dirty="0" smtClean="0"/>
              <a:t>.</a:t>
            </a:r>
            <a:endParaRPr lang="ru-RU" sz="2700" dirty="0"/>
          </a:p>
        </p:txBody>
      </p:sp>
      <p:pic>
        <p:nvPicPr>
          <p:cNvPr id="4" name="Рисунок 3"/>
          <p:cNvPicPr/>
          <p:nvPr/>
        </p:nvPicPr>
        <p:blipFill>
          <a:blip r:embed="rId2"/>
          <a:srcRect/>
          <a:stretch>
            <a:fillRect/>
          </a:stretch>
        </p:blipFill>
        <p:spPr bwMode="auto">
          <a:xfrm>
            <a:off x="1000100" y="3929066"/>
            <a:ext cx="5715040" cy="1500198"/>
          </a:xfrm>
          <a:prstGeom prst="rect">
            <a:avLst/>
          </a:prstGeom>
          <a:noFill/>
          <a:ln w="9525">
            <a:noFill/>
            <a:miter lim="800000"/>
            <a:headEnd/>
            <a:tailEnd/>
          </a:ln>
        </p:spPr>
      </p:pic>
      <p:pic>
        <p:nvPicPr>
          <p:cNvPr id="5" name="Рисунок 4"/>
          <p:cNvPicPr/>
          <p:nvPr/>
        </p:nvPicPr>
        <p:blipFill>
          <a:blip r:embed="rId3"/>
          <a:srcRect/>
          <a:stretch>
            <a:fillRect/>
          </a:stretch>
        </p:blipFill>
        <p:spPr bwMode="auto">
          <a:xfrm>
            <a:off x="1000100" y="5429264"/>
            <a:ext cx="5429288" cy="64294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428604"/>
            <a:ext cx="8153400" cy="628632"/>
          </a:xfrm>
        </p:spPr>
        <p:txBody>
          <a:bodyPr>
            <a:noAutofit/>
          </a:bodyPr>
          <a:lstStyle/>
          <a:p>
            <a:pPr algn="ctr"/>
            <a:r>
              <a:rPr lang="ru-RU" sz="3200" b="1" dirty="0" smtClean="0">
                <a:solidFill>
                  <a:srgbClr val="3333CC"/>
                </a:solidFill>
              </a:rPr>
              <a:t>Экспоненциальное распределение</a:t>
            </a:r>
            <a:r>
              <a:rPr lang="ru-RU" sz="3200" dirty="0" smtClean="0">
                <a:solidFill>
                  <a:srgbClr val="3333CC"/>
                </a:solidFill>
              </a:rPr>
              <a:t/>
            </a:r>
            <a:br>
              <a:rPr lang="ru-RU" sz="3200" dirty="0" smtClean="0">
                <a:solidFill>
                  <a:srgbClr val="3333CC"/>
                </a:solidFill>
              </a:rPr>
            </a:br>
            <a:endParaRPr lang="ru-RU" sz="3200" dirty="0">
              <a:solidFill>
                <a:srgbClr val="3333CC"/>
              </a:solidFill>
            </a:endParaRPr>
          </a:p>
        </p:txBody>
      </p:sp>
      <p:sp>
        <p:nvSpPr>
          <p:cNvPr id="3" name="Содержимое 2"/>
          <p:cNvSpPr>
            <a:spLocks noGrp="1"/>
          </p:cNvSpPr>
          <p:nvPr>
            <p:ph sz="quarter" idx="1"/>
          </p:nvPr>
        </p:nvSpPr>
        <p:spPr>
          <a:xfrm>
            <a:off x="357158" y="1500174"/>
            <a:ext cx="8153400" cy="2286016"/>
          </a:xfrm>
        </p:spPr>
        <p:txBody>
          <a:bodyPr>
            <a:normAutofit/>
          </a:bodyPr>
          <a:lstStyle/>
          <a:p>
            <a:pPr algn="just"/>
            <a:r>
              <a:rPr lang="ru-RU" sz="2700" dirty="0" smtClean="0"/>
              <a:t> Наиболее распространенным в теории надежности является экспоненциальный (показательный) закон распределения наработки до отказа. Его можно рассматривать как частный случай распределения </a:t>
            </a:r>
            <a:r>
              <a:rPr lang="ru-RU" sz="2700" dirty="0" err="1" smtClean="0"/>
              <a:t>Вейбулла-Гнеденко</a:t>
            </a:r>
            <a:r>
              <a:rPr lang="ru-RU" sz="2700" dirty="0" smtClean="0"/>
              <a:t> при </a:t>
            </a:r>
            <a:r>
              <a:rPr lang="ru-RU" sz="2700" dirty="0" err="1" smtClean="0"/>
              <a:t>b</a:t>
            </a:r>
            <a:r>
              <a:rPr lang="ru-RU" sz="2700" dirty="0" smtClean="0"/>
              <a:t> = 1</a:t>
            </a:r>
          </a:p>
          <a:p>
            <a:endParaRPr lang="ru-RU" sz="2700" dirty="0"/>
          </a:p>
        </p:txBody>
      </p:sp>
      <p:pic>
        <p:nvPicPr>
          <p:cNvPr id="2050" name="Picture 2"/>
          <p:cNvPicPr>
            <a:picLocks noChangeAspect="1" noChangeArrowheads="1"/>
          </p:cNvPicPr>
          <p:nvPr/>
        </p:nvPicPr>
        <p:blipFill>
          <a:blip r:embed="rId2"/>
          <a:srcRect/>
          <a:stretch>
            <a:fillRect/>
          </a:stretch>
        </p:blipFill>
        <p:spPr bwMode="auto">
          <a:xfrm>
            <a:off x="2571736" y="3714752"/>
            <a:ext cx="3810000" cy="275272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42852"/>
            <a:ext cx="8153400" cy="990600"/>
          </a:xfrm>
        </p:spPr>
        <p:txBody>
          <a:bodyPr>
            <a:normAutofit/>
          </a:bodyPr>
          <a:lstStyle/>
          <a:p>
            <a:r>
              <a:rPr lang="ru-RU" sz="2800" dirty="0" smtClean="0">
                <a:solidFill>
                  <a:schemeClr val="tx1"/>
                </a:solidFill>
              </a:rPr>
              <a:t>Зависимости P(</a:t>
            </a:r>
            <a:r>
              <a:rPr lang="ru-RU" sz="2800" dirty="0" err="1" smtClean="0">
                <a:solidFill>
                  <a:schemeClr val="tx1"/>
                </a:solidFill>
              </a:rPr>
              <a:t>t</a:t>
            </a:r>
            <a:r>
              <a:rPr lang="ru-RU" sz="2800" dirty="0" smtClean="0">
                <a:solidFill>
                  <a:schemeClr val="tx1"/>
                </a:solidFill>
              </a:rPr>
              <a:t>), </a:t>
            </a:r>
            <a:r>
              <a:rPr lang="ru-RU" sz="2800" dirty="0" err="1" smtClean="0">
                <a:solidFill>
                  <a:schemeClr val="tx1"/>
                </a:solidFill>
              </a:rPr>
              <a:t>f</a:t>
            </a:r>
            <a:r>
              <a:rPr lang="ru-RU" sz="2800" dirty="0" smtClean="0">
                <a:solidFill>
                  <a:schemeClr val="tx1"/>
                </a:solidFill>
              </a:rPr>
              <a:t>(</a:t>
            </a:r>
            <a:r>
              <a:rPr lang="ru-RU" sz="2800" dirty="0" err="1" smtClean="0">
                <a:solidFill>
                  <a:schemeClr val="tx1"/>
                </a:solidFill>
              </a:rPr>
              <a:t>t</a:t>
            </a:r>
            <a:r>
              <a:rPr lang="ru-RU" sz="2800" dirty="0" smtClean="0">
                <a:solidFill>
                  <a:schemeClr val="tx1"/>
                </a:solidFill>
              </a:rPr>
              <a:t>), </a:t>
            </a:r>
            <a:r>
              <a:rPr lang="ru-RU" sz="2800" dirty="0" err="1" smtClean="0">
                <a:solidFill>
                  <a:schemeClr val="tx1"/>
                </a:solidFill>
              </a:rPr>
              <a:t>λ</a:t>
            </a:r>
            <a:r>
              <a:rPr lang="ru-RU" sz="2800" dirty="0" smtClean="0">
                <a:solidFill>
                  <a:schemeClr val="tx1"/>
                </a:solidFill>
              </a:rPr>
              <a:t>(</a:t>
            </a:r>
            <a:r>
              <a:rPr lang="ru-RU" sz="2800" dirty="0" err="1" smtClean="0">
                <a:solidFill>
                  <a:schemeClr val="tx1"/>
                </a:solidFill>
              </a:rPr>
              <a:t>t</a:t>
            </a:r>
            <a:r>
              <a:rPr lang="ru-RU" sz="2800" dirty="0" smtClean="0">
                <a:solidFill>
                  <a:schemeClr val="tx1"/>
                </a:solidFill>
              </a:rPr>
              <a:t>) при распределении наработки до отказа по экспоненциальному закону</a:t>
            </a:r>
            <a:endParaRPr lang="ru-RU" sz="2800" dirty="0">
              <a:solidFill>
                <a:schemeClr val="tx1"/>
              </a:solidFill>
            </a:endParaRPr>
          </a:p>
        </p:txBody>
      </p:sp>
      <p:pic>
        <p:nvPicPr>
          <p:cNvPr id="4" name="Рисунок 3"/>
          <p:cNvPicPr/>
          <p:nvPr/>
        </p:nvPicPr>
        <p:blipFill>
          <a:blip r:embed="rId2" cstate="print"/>
          <a:srcRect/>
          <a:stretch>
            <a:fillRect/>
          </a:stretch>
        </p:blipFill>
        <p:spPr bwMode="auto">
          <a:xfrm>
            <a:off x="1785918" y="1928802"/>
            <a:ext cx="5643602" cy="400052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485756"/>
          </a:xfrm>
        </p:spPr>
        <p:txBody>
          <a:bodyPr>
            <a:noAutofit/>
          </a:bodyPr>
          <a:lstStyle/>
          <a:p>
            <a:pPr algn="ctr"/>
            <a:r>
              <a:rPr lang="ru-RU" sz="3200" b="1" dirty="0" smtClean="0">
                <a:solidFill>
                  <a:srgbClr val="3333CC"/>
                </a:solidFill>
              </a:rPr>
              <a:t>Пример</a:t>
            </a:r>
            <a:endParaRPr lang="ru-RU" sz="3200" b="1" dirty="0">
              <a:solidFill>
                <a:srgbClr val="3333CC"/>
              </a:solidFill>
            </a:endParaRPr>
          </a:p>
        </p:txBody>
      </p:sp>
      <p:sp>
        <p:nvSpPr>
          <p:cNvPr id="3" name="Содержимое 2"/>
          <p:cNvSpPr>
            <a:spLocks noGrp="1"/>
          </p:cNvSpPr>
          <p:nvPr>
            <p:ph sz="quarter" idx="1"/>
          </p:nvPr>
        </p:nvSpPr>
        <p:spPr>
          <a:xfrm>
            <a:off x="612648" y="1600200"/>
            <a:ext cx="8153400" cy="3257560"/>
          </a:xfrm>
        </p:spPr>
        <p:txBody>
          <a:bodyPr>
            <a:normAutofit/>
          </a:bodyPr>
          <a:lstStyle/>
          <a:p>
            <a:pPr algn="just"/>
            <a:r>
              <a:rPr lang="ru-RU" sz="2600" dirty="0" smtClean="0"/>
              <a:t>Автоматический выключатель имеет экспоненциальный закон распределения наработки до отказа. Определить вероятность безотказной работы электротехнического изделия в течение наработки </a:t>
            </a:r>
            <a:r>
              <a:rPr lang="ru-RU" sz="2600" dirty="0" err="1" smtClean="0"/>
              <a:t>t</a:t>
            </a:r>
            <a:r>
              <a:rPr lang="ru-RU" sz="2600" dirty="0" smtClean="0"/>
              <a:t>, равной середине времени до отказа.</a:t>
            </a:r>
          </a:p>
          <a:p>
            <a:pPr>
              <a:buNone/>
            </a:pPr>
            <a:r>
              <a:rPr lang="ru-RU" sz="2600" b="1" i="1" dirty="0" smtClean="0"/>
              <a:t>Решение.</a:t>
            </a:r>
            <a:endParaRPr lang="ru-RU" sz="2600" dirty="0" smtClean="0"/>
          </a:p>
          <a:p>
            <a:pPr>
              <a:buNone/>
            </a:pPr>
            <a:r>
              <a:rPr lang="ru-RU" sz="2600" dirty="0" smtClean="0"/>
              <a:t>Вероятность безотказной работы</a:t>
            </a:r>
          </a:p>
          <a:p>
            <a:pPr>
              <a:buNone/>
            </a:pPr>
            <a:endParaRPr lang="ru-RU" sz="2600" dirty="0" smtClean="0"/>
          </a:p>
          <a:p>
            <a:endParaRPr lang="ru-RU" sz="2600" dirty="0"/>
          </a:p>
        </p:txBody>
      </p:sp>
      <p:pic>
        <p:nvPicPr>
          <p:cNvPr id="3075" name="Picture 3"/>
          <p:cNvPicPr>
            <a:picLocks noChangeAspect="1" noChangeArrowheads="1"/>
          </p:cNvPicPr>
          <p:nvPr/>
        </p:nvPicPr>
        <p:blipFill>
          <a:blip r:embed="rId2"/>
          <a:srcRect/>
          <a:stretch>
            <a:fillRect/>
          </a:stretch>
        </p:blipFill>
        <p:spPr bwMode="auto">
          <a:xfrm>
            <a:off x="2857488" y="4643446"/>
            <a:ext cx="3059744" cy="1714512"/>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 name="Прямоугольник 4"/>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612648" y="228600"/>
            <a:ext cx="8153400" cy="557194"/>
          </a:xfrm>
        </p:spPr>
        <p:txBody>
          <a:bodyPr>
            <a:normAutofit fontScale="90000"/>
          </a:bodyPr>
          <a:lstStyle/>
          <a:p>
            <a:pPr algn="ctr"/>
            <a:r>
              <a:rPr lang="ru-RU" sz="3200" b="1" dirty="0" smtClean="0">
                <a:solidFill>
                  <a:srgbClr val="3333CC"/>
                </a:solidFill>
              </a:rPr>
              <a:t>Нормальное распределение</a:t>
            </a:r>
            <a:endParaRPr lang="ru-RU" sz="3200" dirty="0">
              <a:solidFill>
                <a:srgbClr val="3333CC"/>
              </a:solidFill>
            </a:endParaRPr>
          </a:p>
        </p:txBody>
      </p:sp>
      <p:sp>
        <p:nvSpPr>
          <p:cNvPr id="3" name="Содержимое 2"/>
          <p:cNvSpPr>
            <a:spLocks noGrp="1"/>
          </p:cNvSpPr>
          <p:nvPr>
            <p:ph sz="quarter" idx="1"/>
          </p:nvPr>
        </p:nvSpPr>
        <p:spPr>
          <a:xfrm>
            <a:off x="428596" y="1071546"/>
            <a:ext cx="8408890" cy="4495800"/>
          </a:xfrm>
        </p:spPr>
        <p:txBody>
          <a:bodyPr>
            <a:normAutofit/>
          </a:bodyPr>
          <a:lstStyle/>
          <a:p>
            <a:r>
              <a:rPr lang="ru-RU" sz="2700" dirty="0" smtClean="0"/>
              <a:t>Применительно к эксплуатации электрооборудования с использованием его удобно описывать надежность изделий на этапе износа. В отдельных случаях нормальному закону подчиняется наработка оборудования до текущего и капитального ремонтов.</a:t>
            </a:r>
          </a:p>
          <a:p>
            <a:r>
              <a:rPr lang="ru-RU" sz="2700" dirty="0" smtClean="0"/>
              <a:t>Нормальный закон характеризуется двумя параметрами – математическим ожиданием </a:t>
            </a:r>
            <a:r>
              <a:rPr lang="ru-RU" sz="2700" dirty="0" err="1" smtClean="0"/>
              <a:t>m</a:t>
            </a:r>
            <a:r>
              <a:rPr lang="ru-RU" sz="2700" baseline="-25000" dirty="0" err="1" smtClean="0"/>
              <a:t>t</a:t>
            </a:r>
            <a:r>
              <a:rPr lang="ru-RU" sz="2700" dirty="0" smtClean="0"/>
              <a:t> и средним </a:t>
            </a:r>
            <a:r>
              <a:rPr lang="ru-RU" sz="2700" dirty="0" err="1" smtClean="0"/>
              <a:t>квадратическим</a:t>
            </a:r>
            <a:r>
              <a:rPr lang="ru-RU" sz="2700" dirty="0" smtClean="0"/>
              <a:t> отклонением </a:t>
            </a:r>
            <a:r>
              <a:rPr lang="ru-RU" sz="2700" dirty="0" err="1" smtClean="0"/>
              <a:t>σ</a:t>
            </a:r>
            <a:r>
              <a:rPr lang="ru-RU" sz="2700" baseline="-25000" dirty="0" err="1" smtClean="0"/>
              <a:t>t</a:t>
            </a:r>
            <a:r>
              <a:rPr lang="ru-RU" sz="2700" dirty="0" smtClean="0"/>
              <a:t>. </a:t>
            </a:r>
            <a:endParaRPr lang="ru-RU" sz="2700" dirty="0"/>
          </a:p>
        </p:txBody>
      </p:sp>
      <p:pic>
        <p:nvPicPr>
          <p:cNvPr id="4098" name="Picture 2"/>
          <p:cNvPicPr>
            <a:picLocks noChangeAspect="1" noChangeArrowheads="1"/>
          </p:cNvPicPr>
          <p:nvPr/>
        </p:nvPicPr>
        <p:blipFill>
          <a:blip r:embed="rId2"/>
          <a:srcRect/>
          <a:stretch>
            <a:fillRect/>
          </a:stretch>
        </p:blipFill>
        <p:spPr bwMode="auto">
          <a:xfrm>
            <a:off x="1857356" y="5072074"/>
            <a:ext cx="4562475" cy="116205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dirty="0" smtClean="0">
                <a:solidFill>
                  <a:schemeClr val="tx1"/>
                </a:solidFill>
              </a:rPr>
              <a:t>Зависимости P(</a:t>
            </a:r>
            <a:r>
              <a:rPr lang="ru-RU" sz="3200" dirty="0" err="1" smtClean="0">
                <a:solidFill>
                  <a:schemeClr val="tx1"/>
                </a:solidFill>
              </a:rPr>
              <a:t>t</a:t>
            </a:r>
            <a:r>
              <a:rPr lang="ru-RU" sz="3200" dirty="0" smtClean="0">
                <a:solidFill>
                  <a:schemeClr val="tx1"/>
                </a:solidFill>
              </a:rPr>
              <a:t>), </a:t>
            </a:r>
            <a:r>
              <a:rPr lang="ru-RU" sz="3200" dirty="0" err="1" smtClean="0">
                <a:solidFill>
                  <a:schemeClr val="tx1"/>
                </a:solidFill>
              </a:rPr>
              <a:t>f</a:t>
            </a:r>
            <a:r>
              <a:rPr lang="ru-RU" sz="3200" dirty="0" smtClean="0">
                <a:solidFill>
                  <a:schemeClr val="tx1"/>
                </a:solidFill>
              </a:rPr>
              <a:t>(</a:t>
            </a:r>
            <a:r>
              <a:rPr lang="ru-RU" sz="3200" dirty="0" err="1" smtClean="0">
                <a:solidFill>
                  <a:schemeClr val="tx1"/>
                </a:solidFill>
              </a:rPr>
              <a:t>t</a:t>
            </a:r>
            <a:r>
              <a:rPr lang="ru-RU" sz="3200" dirty="0" smtClean="0">
                <a:solidFill>
                  <a:schemeClr val="tx1"/>
                </a:solidFill>
              </a:rPr>
              <a:t>), </a:t>
            </a:r>
            <a:r>
              <a:rPr lang="ru-RU" sz="3200" dirty="0" err="1" smtClean="0">
                <a:solidFill>
                  <a:schemeClr val="tx1"/>
                </a:solidFill>
              </a:rPr>
              <a:t>λ</a:t>
            </a:r>
            <a:r>
              <a:rPr lang="ru-RU" sz="3200" dirty="0" smtClean="0">
                <a:solidFill>
                  <a:schemeClr val="tx1"/>
                </a:solidFill>
              </a:rPr>
              <a:t>(</a:t>
            </a:r>
            <a:r>
              <a:rPr lang="ru-RU" sz="3200" dirty="0" err="1" smtClean="0">
                <a:solidFill>
                  <a:schemeClr val="tx1"/>
                </a:solidFill>
              </a:rPr>
              <a:t>t</a:t>
            </a:r>
            <a:r>
              <a:rPr lang="ru-RU" sz="3200" dirty="0" smtClean="0">
                <a:solidFill>
                  <a:schemeClr val="tx1"/>
                </a:solidFill>
              </a:rPr>
              <a:t>) для нормального закона распределения</a:t>
            </a:r>
            <a:endParaRPr lang="ru-RU" sz="3200" dirty="0">
              <a:solidFill>
                <a:schemeClr val="tx1"/>
              </a:solidFill>
            </a:endParaRPr>
          </a:p>
        </p:txBody>
      </p:sp>
      <p:pic>
        <p:nvPicPr>
          <p:cNvPr id="5" name="Рисунок 4"/>
          <p:cNvPicPr/>
          <p:nvPr/>
        </p:nvPicPr>
        <p:blipFill>
          <a:blip r:embed="rId2" cstate="print"/>
          <a:srcRect/>
          <a:stretch>
            <a:fillRect/>
          </a:stretch>
        </p:blipFill>
        <p:spPr bwMode="auto">
          <a:xfrm>
            <a:off x="1571604" y="1714488"/>
            <a:ext cx="5929354" cy="485778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 name="Прямоугольник 6"/>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sz="quarter" idx="1"/>
          </p:nvPr>
        </p:nvSpPr>
        <p:spPr>
          <a:xfrm>
            <a:off x="571472" y="285728"/>
            <a:ext cx="8153400" cy="5357850"/>
          </a:xfrm>
        </p:spPr>
        <p:txBody>
          <a:bodyPr>
            <a:noAutofit/>
          </a:bodyPr>
          <a:lstStyle/>
          <a:p>
            <a:r>
              <a:rPr lang="ru-RU" sz="2700" dirty="0" smtClean="0"/>
              <a:t>Для выполнения расчетов с использованием нормального закона вводится функция Лапласа</a:t>
            </a:r>
          </a:p>
          <a:p>
            <a:endParaRPr lang="ru-RU" sz="2700" dirty="0" smtClean="0"/>
          </a:p>
          <a:p>
            <a:endParaRPr lang="ru-RU" sz="2700" dirty="0" smtClean="0"/>
          </a:p>
          <a:p>
            <a:endParaRPr lang="ru-RU" sz="2700" dirty="0" smtClean="0"/>
          </a:p>
          <a:p>
            <a:endParaRPr lang="ru-RU" sz="2700" dirty="0" smtClean="0"/>
          </a:p>
          <a:p>
            <a:endParaRPr lang="ru-RU" sz="2700" dirty="0" smtClean="0"/>
          </a:p>
          <a:p>
            <a:endParaRPr lang="ru-RU" sz="2700" dirty="0" smtClean="0"/>
          </a:p>
          <a:p>
            <a:endParaRPr lang="ru-RU" sz="2700" dirty="0" smtClean="0"/>
          </a:p>
          <a:p>
            <a:r>
              <a:rPr lang="ru-RU" sz="2700" dirty="0" smtClean="0"/>
              <a:t> В упрощенном виде</a:t>
            </a:r>
          </a:p>
          <a:p>
            <a:endParaRPr lang="ru-RU" sz="2700" dirty="0" smtClean="0"/>
          </a:p>
          <a:p>
            <a:pPr>
              <a:buNone/>
            </a:pPr>
            <a:endParaRPr lang="ru-RU" sz="2700" dirty="0" smtClean="0"/>
          </a:p>
          <a:p>
            <a:pPr>
              <a:buNone/>
            </a:pPr>
            <a:endParaRPr lang="ru-RU" sz="2700" dirty="0" smtClean="0"/>
          </a:p>
          <a:p>
            <a:pPr>
              <a:buNone/>
            </a:pPr>
            <a:endParaRPr lang="ru-RU" sz="2700" dirty="0" smtClean="0"/>
          </a:p>
        </p:txBody>
      </p:sp>
      <p:sp>
        <p:nvSpPr>
          <p:cNvPr id="92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921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28860" y="1357298"/>
            <a:ext cx="2571736" cy="1044768"/>
          </a:xfrm>
          <a:prstGeom prst="rect">
            <a:avLst/>
          </a:prstGeom>
          <a:noFill/>
        </p:spPr>
      </p:pic>
      <p:pic>
        <p:nvPicPr>
          <p:cNvPr id="9219" name="Picture 3"/>
          <p:cNvPicPr>
            <a:picLocks noChangeAspect="1" noChangeArrowheads="1"/>
          </p:cNvPicPr>
          <p:nvPr/>
        </p:nvPicPr>
        <p:blipFill>
          <a:blip r:embed="rId3"/>
          <a:srcRect/>
          <a:stretch>
            <a:fillRect/>
          </a:stretch>
        </p:blipFill>
        <p:spPr bwMode="auto">
          <a:xfrm>
            <a:off x="1214414" y="2571744"/>
            <a:ext cx="6203597" cy="2071702"/>
          </a:xfrm>
          <a:prstGeom prst="rect">
            <a:avLst/>
          </a:prstGeom>
          <a:noFill/>
          <a:ln w="9525">
            <a:noFill/>
            <a:miter lim="800000"/>
            <a:headEnd/>
            <a:tailEnd/>
          </a:ln>
          <a:effectLst/>
        </p:spPr>
      </p:pic>
      <p:pic>
        <p:nvPicPr>
          <p:cNvPr id="9220" name="Picture 4"/>
          <p:cNvPicPr>
            <a:picLocks noChangeAspect="1" noChangeArrowheads="1"/>
          </p:cNvPicPr>
          <p:nvPr/>
        </p:nvPicPr>
        <p:blipFill>
          <a:blip r:embed="rId4"/>
          <a:srcRect/>
          <a:stretch>
            <a:fillRect/>
          </a:stretch>
        </p:blipFill>
        <p:spPr bwMode="auto">
          <a:xfrm>
            <a:off x="2285984" y="5357826"/>
            <a:ext cx="3714776" cy="67306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Прямоугольник 7"/>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612648" y="228600"/>
            <a:ext cx="8153400" cy="700070"/>
          </a:xfrm>
        </p:spPr>
        <p:txBody>
          <a:bodyPr>
            <a:normAutofit/>
          </a:bodyPr>
          <a:lstStyle/>
          <a:p>
            <a:pPr algn="ctr"/>
            <a:r>
              <a:rPr lang="ru-RU" sz="3200" dirty="0" smtClean="0">
                <a:solidFill>
                  <a:schemeClr val="tx1"/>
                </a:solidFill>
              </a:rPr>
              <a:t>Пример</a:t>
            </a:r>
            <a:endParaRPr lang="ru-RU" sz="3200" dirty="0">
              <a:solidFill>
                <a:schemeClr val="tx1"/>
              </a:solidFill>
            </a:endParaRPr>
          </a:p>
        </p:txBody>
      </p:sp>
      <p:sp>
        <p:nvSpPr>
          <p:cNvPr id="5" name="Содержимое 4"/>
          <p:cNvSpPr>
            <a:spLocks noGrp="1"/>
          </p:cNvSpPr>
          <p:nvPr>
            <p:ph sz="quarter" idx="1"/>
          </p:nvPr>
        </p:nvSpPr>
        <p:spPr>
          <a:xfrm>
            <a:off x="642910" y="1000108"/>
            <a:ext cx="8153400" cy="4500594"/>
          </a:xfrm>
        </p:spPr>
        <p:txBody>
          <a:bodyPr>
            <a:normAutofit fontScale="92500" lnSpcReduction="10000"/>
          </a:bodyPr>
          <a:lstStyle/>
          <a:p>
            <a:r>
              <a:rPr lang="ru-RU" sz="2700" dirty="0" smtClean="0"/>
              <a:t>Время работы разрядников подчиняется нормальному закону с параметрами </a:t>
            </a:r>
            <a:r>
              <a:rPr lang="en-US" sz="2700" dirty="0" err="1" smtClean="0"/>
              <a:t>m</a:t>
            </a:r>
            <a:r>
              <a:rPr lang="en-US" sz="2700" baseline="-25000" dirty="0" err="1" smtClean="0"/>
              <a:t>t</a:t>
            </a:r>
            <a:r>
              <a:rPr lang="ru-RU" sz="2700" dirty="0" smtClean="0"/>
              <a:t>  = 600 ч, </a:t>
            </a:r>
            <a:r>
              <a:rPr lang="en-US" sz="2700" dirty="0" err="1" smtClean="0"/>
              <a:t>σ</a:t>
            </a:r>
            <a:r>
              <a:rPr lang="en-US" sz="2700" baseline="-25000" dirty="0" err="1" smtClean="0"/>
              <a:t>t</a:t>
            </a:r>
            <a:r>
              <a:rPr lang="ru-RU" sz="2700" dirty="0" smtClean="0"/>
              <a:t> = 200 ч. Требуется найти </a:t>
            </a:r>
            <a:r>
              <a:rPr lang="en-US" sz="2700" dirty="0" smtClean="0"/>
              <a:t>P</a:t>
            </a:r>
            <a:r>
              <a:rPr lang="ru-RU" sz="2700" dirty="0" smtClean="0"/>
              <a:t>(</a:t>
            </a:r>
            <a:r>
              <a:rPr lang="en-US" sz="2700" dirty="0" smtClean="0"/>
              <a:t>t</a:t>
            </a:r>
            <a:r>
              <a:rPr lang="ru-RU" sz="2700" dirty="0" smtClean="0"/>
              <a:t>) для </a:t>
            </a:r>
            <a:r>
              <a:rPr lang="en-US" sz="2700" dirty="0" smtClean="0"/>
              <a:t>t</a:t>
            </a:r>
            <a:r>
              <a:rPr lang="ru-RU" sz="2700" dirty="0" smtClean="0"/>
              <a:t> = 500 ч.</a:t>
            </a:r>
          </a:p>
          <a:p>
            <a:pPr>
              <a:buNone/>
            </a:pPr>
            <a:r>
              <a:rPr lang="ru-RU" sz="2700" b="1" dirty="0" smtClean="0"/>
              <a:t>Решение</a:t>
            </a:r>
            <a:endParaRPr lang="ru-RU" sz="2700" dirty="0" smtClean="0"/>
          </a:p>
          <a:p>
            <a:pPr>
              <a:buNone/>
            </a:pPr>
            <a:r>
              <a:rPr lang="en-US" sz="2700" b="1" dirty="0" smtClean="0"/>
              <a:t> </a:t>
            </a:r>
            <a:endParaRPr lang="ru-RU" sz="2700" b="1" dirty="0" smtClean="0"/>
          </a:p>
          <a:p>
            <a:pPr>
              <a:buNone/>
            </a:pPr>
            <a:endParaRPr lang="ru-RU" sz="2700" dirty="0" smtClean="0"/>
          </a:p>
          <a:p>
            <a:pPr>
              <a:buNone/>
            </a:pPr>
            <a:endParaRPr lang="ru-RU" sz="2700" dirty="0" smtClean="0"/>
          </a:p>
          <a:p>
            <a:pPr>
              <a:buNone/>
            </a:pPr>
            <a:r>
              <a:rPr lang="ru-RU" sz="2700" dirty="0" smtClean="0"/>
              <a:t>Значения Ф (0,5) и Ф (3) по таблице Приложения А </a:t>
            </a:r>
            <a:r>
              <a:rPr lang="ru-RU" sz="2700" dirty="0" err="1" smtClean="0"/>
              <a:t>Хорольский</a:t>
            </a:r>
            <a:r>
              <a:rPr lang="ru-RU" sz="2700" dirty="0" smtClean="0"/>
              <a:t> В.Я., Таранов М.А., </a:t>
            </a:r>
            <a:r>
              <a:rPr lang="ru-RU" sz="2700" dirty="0" err="1" smtClean="0"/>
              <a:t>Медведько</a:t>
            </a:r>
            <a:r>
              <a:rPr lang="ru-RU" sz="2700" dirty="0" smtClean="0"/>
              <a:t> Ю.А. Задачник по эксплуатации электрооборудования. – Ростов-на-Дону: «</a:t>
            </a:r>
            <a:r>
              <a:rPr lang="ru-RU" sz="2700" dirty="0" err="1" smtClean="0"/>
              <a:t>Терра</a:t>
            </a:r>
            <a:r>
              <a:rPr lang="ru-RU" sz="2700" dirty="0" smtClean="0"/>
              <a:t> </a:t>
            </a:r>
            <a:r>
              <a:rPr lang="ru-RU" sz="2700" dirty="0" err="1" smtClean="0"/>
              <a:t>Принт</a:t>
            </a:r>
            <a:r>
              <a:rPr lang="ru-RU" sz="2700" dirty="0" smtClean="0"/>
              <a:t>», 2006. </a:t>
            </a:r>
          </a:p>
          <a:p>
            <a:endParaRPr lang="ru-RU" sz="2700" dirty="0"/>
          </a:p>
        </p:txBody>
      </p:sp>
      <p:pic>
        <p:nvPicPr>
          <p:cNvPr id="8194" name="Picture 2"/>
          <p:cNvPicPr>
            <a:picLocks noChangeAspect="1" noChangeArrowheads="1"/>
          </p:cNvPicPr>
          <p:nvPr/>
        </p:nvPicPr>
        <p:blipFill>
          <a:blip r:embed="rId2"/>
          <a:srcRect/>
          <a:stretch>
            <a:fillRect/>
          </a:stretch>
        </p:blipFill>
        <p:spPr bwMode="auto">
          <a:xfrm>
            <a:off x="642910" y="2714620"/>
            <a:ext cx="4735319" cy="857256"/>
          </a:xfrm>
          <a:prstGeom prst="rect">
            <a:avLst/>
          </a:prstGeom>
          <a:noFill/>
          <a:ln w="9525">
            <a:noFill/>
            <a:miter lim="800000"/>
            <a:headEnd/>
            <a:tailEnd/>
          </a:ln>
          <a:effectLst/>
        </p:spPr>
      </p:pic>
      <p:pic>
        <p:nvPicPr>
          <p:cNvPr id="9" name="Рисунок 8"/>
          <p:cNvPicPr/>
          <p:nvPr/>
        </p:nvPicPr>
        <p:blipFill>
          <a:blip r:embed="rId3"/>
          <a:srcRect/>
          <a:stretch>
            <a:fillRect/>
          </a:stretch>
        </p:blipFill>
        <p:spPr bwMode="auto">
          <a:xfrm>
            <a:off x="2285984" y="5572140"/>
            <a:ext cx="3357586" cy="85725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511156"/>
          </a:xfrm>
        </p:spPr>
        <p:txBody>
          <a:bodyPr>
            <a:noAutofit/>
          </a:bodyPr>
          <a:lstStyle/>
          <a:p>
            <a:pPr algn="ctr"/>
            <a:r>
              <a:rPr lang="ru-RU" sz="3200" b="1" dirty="0" smtClean="0">
                <a:solidFill>
                  <a:srgbClr val="3333CC"/>
                </a:solidFill>
              </a:rPr>
              <a:t>Виды моделей отказов</a:t>
            </a:r>
            <a:br>
              <a:rPr lang="ru-RU" sz="3200" b="1" dirty="0" smtClean="0">
                <a:solidFill>
                  <a:srgbClr val="3333CC"/>
                </a:solidFill>
              </a:rPr>
            </a:br>
            <a:endParaRPr lang="ru-RU" sz="3200" b="1" dirty="0">
              <a:solidFill>
                <a:srgbClr val="3333CC"/>
              </a:solidFill>
            </a:endParaRPr>
          </a:p>
        </p:txBody>
      </p:sp>
      <p:sp>
        <p:nvSpPr>
          <p:cNvPr id="4" name="Содержимое 3"/>
          <p:cNvSpPr>
            <a:spLocks noGrp="1"/>
          </p:cNvSpPr>
          <p:nvPr>
            <p:ph sz="quarter" idx="1"/>
          </p:nvPr>
        </p:nvSpPr>
        <p:spPr>
          <a:xfrm>
            <a:off x="214282" y="1643050"/>
            <a:ext cx="8643998" cy="4495800"/>
          </a:xfrm>
        </p:spPr>
        <p:txBody>
          <a:bodyPr>
            <a:noAutofit/>
          </a:bodyPr>
          <a:lstStyle/>
          <a:p>
            <a:pPr>
              <a:spcBef>
                <a:spcPts val="0"/>
              </a:spcBef>
            </a:pPr>
            <a:r>
              <a:rPr lang="ru-RU" sz="2300" dirty="0" smtClean="0"/>
              <a:t>Каждый из видов отказов характеризуется собственной моделью. Одной из основных характеристик отказов является функция распределения времени безотказной работы. Все остальные показатели, связанные с отказами, могут быть получены на основе этой зависимости.</a:t>
            </a:r>
          </a:p>
          <a:p>
            <a:pPr>
              <a:spcBef>
                <a:spcPts val="0"/>
              </a:spcBef>
            </a:pPr>
            <a:r>
              <a:rPr lang="ru-RU" sz="2300" dirty="0" smtClean="0"/>
              <a:t>Время между соседними отказами является непрерывной случайной величиной. Случайные величины в зависимости от их физического смысла могут иметь различные законы распределения.</a:t>
            </a:r>
          </a:p>
          <a:p>
            <a:pPr>
              <a:spcBef>
                <a:spcPts val="0"/>
              </a:spcBef>
            </a:pPr>
            <a:r>
              <a:rPr lang="ru-RU" sz="2300" dirty="0" smtClean="0"/>
              <a:t>Для электротехнических изделий наиболее часто применяются экспоненциальный (показательный) и нормальный законы распределения, а также распределение </a:t>
            </a:r>
            <a:r>
              <a:rPr lang="ru-RU" sz="2300" dirty="0" err="1" smtClean="0"/>
              <a:t>Вейбулла-Гнеденко</a:t>
            </a:r>
            <a:r>
              <a:rPr lang="ru-RU" sz="2300" dirty="0" smtClean="0"/>
              <a:t>. Для описания дискретных случайных величин используется распределение Пуассона. </a:t>
            </a:r>
            <a:endParaRPr lang="ru-RU" sz="23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557194"/>
          </a:xfrm>
        </p:spPr>
        <p:txBody>
          <a:bodyPr>
            <a:noAutofit/>
          </a:bodyPr>
          <a:lstStyle/>
          <a:p>
            <a:pPr algn="ctr"/>
            <a:r>
              <a:rPr lang="ru-RU" sz="3200" b="1" dirty="0" smtClean="0">
                <a:solidFill>
                  <a:srgbClr val="3333CC"/>
                </a:solidFill>
              </a:rPr>
              <a:t>Распределение Пуассона</a:t>
            </a:r>
            <a:endParaRPr lang="ru-RU" sz="3200" dirty="0">
              <a:solidFill>
                <a:srgbClr val="3333CC"/>
              </a:solidFill>
            </a:endParaRPr>
          </a:p>
        </p:txBody>
      </p:sp>
      <p:sp>
        <p:nvSpPr>
          <p:cNvPr id="3" name="Содержимое 2"/>
          <p:cNvSpPr>
            <a:spLocks noGrp="1"/>
          </p:cNvSpPr>
          <p:nvPr>
            <p:ph sz="quarter" idx="1"/>
          </p:nvPr>
        </p:nvSpPr>
        <p:spPr/>
        <p:txBody>
          <a:bodyPr>
            <a:normAutofit fontScale="92500" lnSpcReduction="10000"/>
          </a:bodyPr>
          <a:lstStyle/>
          <a:p>
            <a:r>
              <a:rPr lang="ru-RU" dirty="0" smtClean="0"/>
              <a:t> В теории надежности указанное распределение используется для описания дискретных случайных величин. Потоки отказов, подчиняющиеся этому закону, называются пуассоновскими. Согласно закону Пуассона вероятность того, что случайная величина примет вполне определенное значение </a:t>
            </a:r>
            <a:r>
              <a:rPr lang="ru-RU" dirty="0" err="1" smtClean="0"/>
              <a:t>k</a:t>
            </a:r>
            <a:r>
              <a:rPr lang="ru-RU" dirty="0" smtClean="0"/>
              <a:t>, вычисляется по формуле</a:t>
            </a:r>
          </a:p>
          <a:p>
            <a:endParaRPr lang="ru-RU" dirty="0" smtClean="0"/>
          </a:p>
          <a:p>
            <a:pPr>
              <a:buNone/>
            </a:pPr>
            <a:r>
              <a:rPr lang="ru-RU" dirty="0" smtClean="0"/>
              <a:t> </a:t>
            </a:r>
          </a:p>
          <a:p>
            <a:pPr>
              <a:buNone/>
            </a:pPr>
            <a:r>
              <a:rPr lang="ru-RU" dirty="0" smtClean="0"/>
              <a:t>	где	а – математическое ожидание случайной величины (параметр закона Пуассона).</a:t>
            </a:r>
          </a:p>
          <a:p>
            <a:endParaRPr lang="ru-RU" dirty="0"/>
          </a:p>
        </p:txBody>
      </p:sp>
      <p:pic>
        <p:nvPicPr>
          <p:cNvPr id="7169" name="Picture 1"/>
          <p:cNvPicPr>
            <a:picLocks noChangeAspect="1" noChangeArrowheads="1"/>
          </p:cNvPicPr>
          <p:nvPr/>
        </p:nvPicPr>
        <p:blipFill>
          <a:blip r:embed="rId2"/>
          <a:srcRect/>
          <a:stretch>
            <a:fillRect/>
          </a:stretch>
        </p:blipFill>
        <p:spPr bwMode="auto">
          <a:xfrm>
            <a:off x="3000364" y="4357694"/>
            <a:ext cx="2511811" cy="785818"/>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2" y="214290"/>
            <a:ext cx="6486525" cy="6276975"/>
          </a:xfrm>
          <a:prstGeom prst="rect">
            <a:avLst/>
          </a:prstGeom>
          <a:noFill/>
          <a:ln w="9525">
            <a:noFill/>
            <a:miter lim="800000"/>
            <a:headEnd/>
            <a:tailEnd/>
          </a:ln>
          <a:effectLst/>
        </p:spPr>
      </p:pic>
      <p:sp>
        <p:nvSpPr>
          <p:cNvPr id="3" name="Содержимое 2"/>
          <p:cNvSpPr>
            <a:spLocks noGrp="1"/>
          </p:cNvSpPr>
          <p:nvPr>
            <p:ph sz="quarter" idx="1"/>
          </p:nvPr>
        </p:nvSpPr>
        <p:spPr>
          <a:xfrm>
            <a:off x="3000364" y="1857364"/>
            <a:ext cx="5938822" cy="857256"/>
          </a:xfrm>
        </p:spPr>
        <p:txBody>
          <a:bodyPr>
            <a:normAutofit fontScale="92500" lnSpcReduction="10000"/>
          </a:bodyPr>
          <a:lstStyle/>
          <a:p>
            <a:r>
              <a:rPr lang="ru-RU" dirty="0" smtClean="0"/>
              <a:t>Вид кривых распределения Пуассона</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lnSpcReduction="10000"/>
          </a:bodyPr>
          <a:lstStyle/>
          <a:p>
            <a:r>
              <a:rPr lang="ru-RU" dirty="0" smtClean="0"/>
              <a:t>Дисперсия случайной величины </a:t>
            </a:r>
            <a:r>
              <a:rPr lang="ru-RU" dirty="0" err="1" smtClean="0"/>
              <a:t>t</a:t>
            </a:r>
            <a:r>
              <a:rPr lang="ru-RU" dirty="0" smtClean="0"/>
              <a:t> для указанного распределения равна математическому ожиданию </a:t>
            </a:r>
            <a:r>
              <a:rPr lang="ru-RU" dirty="0" err="1" smtClean="0"/>
              <a:t>D</a:t>
            </a:r>
            <a:r>
              <a:rPr lang="ru-RU" baseline="-25000" dirty="0" err="1" smtClean="0"/>
              <a:t>t</a:t>
            </a:r>
            <a:r>
              <a:rPr lang="ru-RU" dirty="0" smtClean="0"/>
              <a:t> = </a:t>
            </a:r>
            <a:r>
              <a:rPr lang="ru-RU" dirty="0" err="1" smtClean="0"/>
              <a:t>a</a:t>
            </a:r>
            <a:r>
              <a:rPr lang="ru-RU" dirty="0" smtClean="0"/>
              <a:t>. Среднее число отказов </a:t>
            </a:r>
            <a:r>
              <a:rPr lang="ru-RU" dirty="0" err="1" smtClean="0"/>
              <a:t>a</a:t>
            </a:r>
            <a:r>
              <a:rPr lang="ru-RU" dirty="0" smtClean="0"/>
              <a:t> = </a:t>
            </a:r>
            <a:r>
              <a:rPr lang="ru-RU" dirty="0" err="1" smtClean="0"/>
              <a:t>λt</a:t>
            </a:r>
            <a:r>
              <a:rPr lang="ru-RU" dirty="0" smtClean="0"/>
              <a:t>, а интенсивность пуассоновского потока µ (</a:t>
            </a:r>
            <a:r>
              <a:rPr lang="ru-RU" dirty="0" err="1" smtClean="0"/>
              <a:t>t</a:t>
            </a:r>
            <a:r>
              <a:rPr lang="ru-RU" dirty="0" smtClean="0"/>
              <a:t>) = </a:t>
            </a:r>
            <a:r>
              <a:rPr lang="ru-RU" dirty="0" err="1" smtClean="0"/>
              <a:t>k</a:t>
            </a:r>
            <a:r>
              <a:rPr lang="ru-RU" dirty="0" smtClean="0"/>
              <a:t>.</a:t>
            </a:r>
          </a:p>
          <a:p>
            <a:r>
              <a:rPr lang="ru-RU" dirty="0" smtClean="0"/>
              <a:t>Интервалы времени для такого потока распределены по экспоненциальному закону. Распределение Пуассона применимо для оценки надежности ремонтируемых систем с простейшим потоком отказов.</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dirty="0" smtClean="0">
                <a:solidFill>
                  <a:schemeClr val="tx1"/>
                </a:solidFill>
              </a:rPr>
              <a:t>Пример</a:t>
            </a:r>
            <a:endParaRPr lang="ru-RU" sz="3200" dirty="0">
              <a:solidFill>
                <a:schemeClr val="tx1"/>
              </a:solidFill>
            </a:endParaRPr>
          </a:p>
        </p:txBody>
      </p:sp>
      <p:sp>
        <p:nvSpPr>
          <p:cNvPr id="3" name="Содержимое 2"/>
          <p:cNvSpPr>
            <a:spLocks noGrp="1"/>
          </p:cNvSpPr>
          <p:nvPr>
            <p:ph sz="quarter" idx="1"/>
          </p:nvPr>
        </p:nvSpPr>
        <p:spPr/>
        <p:txBody>
          <a:bodyPr>
            <a:normAutofit/>
          </a:bodyPr>
          <a:lstStyle/>
          <a:p>
            <a:r>
              <a:rPr lang="ru-RU" sz="2700" dirty="0" smtClean="0"/>
              <a:t>Среднее число отказов ремонтируемого изделия за время </a:t>
            </a:r>
            <a:r>
              <a:rPr lang="ru-RU" sz="2700" dirty="0" err="1" smtClean="0"/>
              <a:t>t</a:t>
            </a:r>
            <a:r>
              <a:rPr lang="ru-RU" sz="2700" dirty="0" smtClean="0"/>
              <a:t> = 5000 ч равно 10. Какова вероятность того, что за время ∆</a:t>
            </a:r>
            <a:r>
              <a:rPr lang="ru-RU" sz="2700" dirty="0" err="1" smtClean="0"/>
              <a:t>t</a:t>
            </a:r>
            <a:r>
              <a:rPr lang="ru-RU" sz="2700" dirty="0" smtClean="0"/>
              <a:t> = 1000 ч возникнет 3 отказа?</a:t>
            </a:r>
          </a:p>
          <a:p>
            <a:pPr>
              <a:buNone/>
            </a:pPr>
            <a:r>
              <a:rPr lang="ru-RU" sz="2700" b="1" dirty="0" smtClean="0"/>
              <a:t>Решение.</a:t>
            </a:r>
            <a:endParaRPr lang="ru-RU" sz="2700" dirty="0" smtClean="0"/>
          </a:p>
          <a:p>
            <a:pPr>
              <a:buNone/>
            </a:pPr>
            <a:r>
              <a:rPr lang="ru-RU" sz="2700" dirty="0" smtClean="0"/>
              <a:t>Математическое ожидание числа отказов за время ∆</a:t>
            </a:r>
            <a:r>
              <a:rPr lang="ru-RU" sz="2700" dirty="0" err="1" smtClean="0"/>
              <a:t>t=</a:t>
            </a:r>
            <a:r>
              <a:rPr lang="ru-RU" sz="2700" dirty="0" smtClean="0"/>
              <a:t> 1000 ч</a:t>
            </a:r>
          </a:p>
          <a:p>
            <a:endParaRPr lang="ru-RU" sz="2700" dirty="0" smtClean="0"/>
          </a:p>
          <a:p>
            <a:endParaRPr lang="ru-RU" sz="2700" dirty="0" smtClean="0"/>
          </a:p>
          <a:p>
            <a:endParaRPr lang="ru-RU" sz="2700" dirty="0"/>
          </a:p>
        </p:txBody>
      </p:sp>
      <p:pic>
        <p:nvPicPr>
          <p:cNvPr id="36867" name="Picture 3"/>
          <p:cNvPicPr>
            <a:picLocks noChangeAspect="1" noChangeArrowheads="1"/>
          </p:cNvPicPr>
          <p:nvPr/>
        </p:nvPicPr>
        <p:blipFill>
          <a:blip r:embed="rId2"/>
          <a:srcRect/>
          <a:stretch>
            <a:fillRect/>
          </a:stretch>
        </p:blipFill>
        <p:spPr bwMode="auto">
          <a:xfrm>
            <a:off x="2000232" y="4286257"/>
            <a:ext cx="2286016" cy="739593"/>
          </a:xfrm>
          <a:prstGeom prst="rect">
            <a:avLst/>
          </a:prstGeom>
          <a:noFill/>
          <a:ln w="9525">
            <a:noFill/>
            <a:miter lim="800000"/>
            <a:headEnd/>
            <a:tailEnd/>
          </a:ln>
          <a:effectLst/>
        </p:spPr>
      </p:pic>
      <p:pic>
        <p:nvPicPr>
          <p:cNvPr id="6" name="Рисунок 5"/>
          <p:cNvPicPr/>
          <p:nvPr/>
        </p:nvPicPr>
        <p:blipFill>
          <a:blip r:embed="rId3"/>
          <a:srcRect/>
          <a:stretch>
            <a:fillRect/>
          </a:stretch>
        </p:blipFill>
        <p:spPr bwMode="auto">
          <a:xfrm>
            <a:off x="2143108" y="5214950"/>
            <a:ext cx="3214710" cy="35719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lnSpcReduction="10000"/>
          </a:bodyPr>
          <a:lstStyle/>
          <a:p>
            <a:r>
              <a:rPr lang="ru-RU" dirty="0" smtClean="0"/>
              <a:t>Рассмотренные выше законы распределения времени безотказной работы в значительной мере идеализированы. На практике при обработке результатов наблюдений закон распределения зачастую является композицией нескольких законов. Поэтому аппроксимацию законов распределения по статистическим данным следует производить лишь после тщательного анализа причин отказов с учетом физического состояния элементов.</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solidFill>
                  <a:srgbClr val="3333CC"/>
                </a:solidFill>
              </a:rPr>
              <a:t>Использованные источники</a:t>
            </a:r>
            <a:endParaRPr lang="ru-RU" sz="3200" b="1" dirty="0">
              <a:solidFill>
                <a:srgbClr val="3333CC"/>
              </a:solidFill>
            </a:endParaRPr>
          </a:p>
        </p:txBody>
      </p:sp>
      <p:sp>
        <p:nvSpPr>
          <p:cNvPr id="3" name="Содержимое 2"/>
          <p:cNvSpPr>
            <a:spLocks noGrp="1"/>
          </p:cNvSpPr>
          <p:nvPr>
            <p:ph sz="quarter" idx="1"/>
          </p:nvPr>
        </p:nvSpPr>
        <p:spPr/>
        <p:txBody>
          <a:bodyPr>
            <a:normAutofit/>
          </a:bodyPr>
          <a:lstStyle/>
          <a:p>
            <a:r>
              <a:rPr lang="ru-RU" sz="2800" dirty="0" err="1" smtClean="0"/>
              <a:t>Хорольский</a:t>
            </a:r>
            <a:r>
              <a:rPr lang="ru-RU" sz="2800" dirty="0" smtClean="0"/>
              <a:t> В.Я., Таранов М.А., </a:t>
            </a:r>
            <a:r>
              <a:rPr lang="ru-RU" sz="2800" dirty="0" err="1" smtClean="0"/>
              <a:t>Медведько</a:t>
            </a:r>
            <a:r>
              <a:rPr lang="ru-RU" sz="2800" dirty="0" smtClean="0"/>
              <a:t> Ю.А. Задачник по эксплуатации электрооборудования. – Ростов-на-Дону: «</a:t>
            </a:r>
            <a:r>
              <a:rPr lang="ru-RU" sz="2800" dirty="0" err="1" smtClean="0"/>
              <a:t>Терра</a:t>
            </a:r>
            <a:r>
              <a:rPr lang="ru-RU" sz="2800" dirty="0" smtClean="0"/>
              <a:t> </a:t>
            </a:r>
            <a:r>
              <a:rPr lang="ru-RU" sz="2800" dirty="0" err="1" smtClean="0"/>
              <a:t>Принт</a:t>
            </a:r>
            <a:r>
              <a:rPr lang="ru-RU" sz="2800" dirty="0" smtClean="0"/>
              <a:t>», 2006.</a:t>
            </a:r>
          </a:p>
          <a:p>
            <a:endParaRPr lang="ru-RU" sz="2800" dirty="0" smtClean="0"/>
          </a:p>
          <a:p>
            <a:r>
              <a:rPr lang="ru-RU" sz="2800" dirty="0" err="1" smtClean="0"/>
              <a:t>Хорольский</a:t>
            </a:r>
            <a:r>
              <a:rPr lang="ru-RU" sz="2800" dirty="0" smtClean="0"/>
              <a:t> В.Я. Надежность электроснабжения: учебное пособие/</a:t>
            </a:r>
            <a:r>
              <a:rPr lang="ru-RU" sz="2800" dirty="0" err="1" smtClean="0"/>
              <a:t>В.Я.Хорольский</a:t>
            </a:r>
            <a:r>
              <a:rPr lang="ru-RU" sz="2800" dirty="0" smtClean="0"/>
              <a:t>, М.А.Таранов – Ставрополь: </a:t>
            </a:r>
            <a:r>
              <a:rPr lang="ru-RU" sz="2800" dirty="0" err="1" smtClean="0"/>
              <a:t>Агрус</a:t>
            </a:r>
            <a:r>
              <a:rPr lang="ru-RU" sz="2800" dirty="0" smtClean="0"/>
              <a:t> Ставропольского </a:t>
            </a:r>
            <a:r>
              <a:rPr lang="ru-RU" sz="2800" dirty="0" err="1" smtClean="0"/>
              <a:t>гос</a:t>
            </a:r>
            <a:r>
              <a:rPr lang="ru-RU" sz="2800" dirty="0" smtClean="0"/>
              <a:t>. аграрного ун-та, 2013. – 108с.</a:t>
            </a:r>
            <a:endParaRPr lang="ru-RU"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i="1" dirty="0" smtClean="0">
                <a:solidFill>
                  <a:srgbClr val="3333CC"/>
                </a:solidFill>
              </a:rPr>
              <a:t>Модели внезапных отказов</a:t>
            </a:r>
            <a:endParaRPr lang="ru-RU" sz="3200" dirty="0">
              <a:solidFill>
                <a:srgbClr val="3333CC"/>
              </a:solidFill>
            </a:endParaRPr>
          </a:p>
        </p:txBody>
      </p:sp>
      <p:sp>
        <p:nvSpPr>
          <p:cNvPr id="3" name="Содержимое 2"/>
          <p:cNvSpPr>
            <a:spLocks noGrp="1"/>
          </p:cNvSpPr>
          <p:nvPr>
            <p:ph sz="quarter" idx="1"/>
          </p:nvPr>
        </p:nvSpPr>
        <p:spPr>
          <a:xfrm>
            <a:off x="642910" y="1600200"/>
            <a:ext cx="8123138" cy="4495800"/>
          </a:xfrm>
        </p:spPr>
        <p:txBody>
          <a:bodyPr>
            <a:noAutofit/>
          </a:bodyPr>
          <a:lstStyle/>
          <a:p>
            <a:r>
              <a:rPr lang="ru-RU" sz="2400" dirty="0" smtClean="0"/>
              <a:t>Короткие замыкания в электрических сетях, обрыв проводов воздушных линий электропередачи, механические нагрузки на кабельные линии и другие повреждения являются случайными событиями, и связи между ними не наблюдается. </a:t>
            </a:r>
          </a:p>
          <a:p>
            <a:r>
              <a:rPr lang="ru-RU" sz="2400" dirty="0" smtClean="0"/>
              <a:t>При этом капитальные ремонты и профилактические мероприятия в электрических сетях проводятся своевременно. </a:t>
            </a:r>
          </a:p>
          <a:p>
            <a:r>
              <a:rPr lang="ru-RU" sz="2400" dirty="0" smtClean="0"/>
              <a:t>В этом случае, аналитически доказано, что плотность вероятности случайной величины времени безотказной работы подчиняется экспоненциальному закону распределения.</a:t>
            </a:r>
          </a:p>
          <a:p>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i="1" dirty="0" smtClean="0">
                <a:solidFill>
                  <a:srgbClr val="3333CC"/>
                </a:solidFill>
              </a:rPr>
              <a:t>Модели постепенных отказов</a:t>
            </a:r>
            <a:r>
              <a:rPr lang="ru-RU" sz="3200" dirty="0" smtClean="0">
                <a:solidFill>
                  <a:srgbClr val="3333CC"/>
                </a:solidFill>
              </a:rPr>
              <a:t> </a:t>
            </a:r>
            <a:endParaRPr lang="ru-RU" sz="3200" dirty="0">
              <a:solidFill>
                <a:srgbClr val="3333CC"/>
              </a:solidFill>
            </a:endParaRPr>
          </a:p>
        </p:txBody>
      </p:sp>
      <p:sp>
        <p:nvSpPr>
          <p:cNvPr id="3" name="Содержимое 2"/>
          <p:cNvSpPr>
            <a:spLocks noGrp="1"/>
          </p:cNvSpPr>
          <p:nvPr>
            <p:ph sz="quarter" idx="1"/>
          </p:nvPr>
        </p:nvSpPr>
        <p:spPr>
          <a:xfrm>
            <a:off x="428596" y="1643050"/>
            <a:ext cx="8153400" cy="4495800"/>
          </a:xfrm>
        </p:spPr>
        <p:txBody>
          <a:bodyPr>
            <a:normAutofit fontScale="92500" lnSpcReduction="20000"/>
          </a:bodyPr>
          <a:lstStyle/>
          <a:p>
            <a:r>
              <a:rPr lang="ru-RU" dirty="0" smtClean="0"/>
              <a:t>Материалы, из которых изготовляется электрооборудование, со временем претерпевают необратимые изменения. Они возникают вследствие теплового и вибрационного старения изоляции кабельных линий, генераторов, электродвигателей; коррозии металлических частей; износа дугогасящих камер, а также вследствие деформации контактов и т.д.</a:t>
            </a:r>
          </a:p>
          <a:p>
            <a:r>
              <a:rPr lang="ru-RU" dirty="0" smtClean="0"/>
              <a:t>Экспериментальные и теоретические исследования показали, что приемлемой моделью, описывающей постепенные отказы, является нормальный закон распределения.</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i="1" dirty="0" smtClean="0">
                <a:solidFill>
                  <a:srgbClr val="3333CC"/>
                </a:solidFill>
              </a:rPr>
              <a:t>Модель отказов изоляции электротехнических изделий</a:t>
            </a:r>
            <a:endParaRPr lang="ru-RU" sz="3200" dirty="0">
              <a:solidFill>
                <a:srgbClr val="3333CC"/>
              </a:solidFill>
            </a:endParaRPr>
          </a:p>
        </p:txBody>
      </p:sp>
      <p:sp>
        <p:nvSpPr>
          <p:cNvPr id="3" name="Содержимое 2"/>
          <p:cNvSpPr>
            <a:spLocks noGrp="1"/>
          </p:cNvSpPr>
          <p:nvPr>
            <p:ph sz="quarter" idx="1"/>
          </p:nvPr>
        </p:nvSpPr>
        <p:spPr>
          <a:xfrm>
            <a:off x="500034" y="1714488"/>
            <a:ext cx="8153400" cy="4495800"/>
          </a:xfrm>
        </p:spPr>
        <p:txBody>
          <a:bodyPr>
            <a:normAutofit fontScale="92500" lnSpcReduction="20000"/>
          </a:bodyPr>
          <a:lstStyle/>
          <a:p>
            <a:r>
              <a:rPr lang="ru-RU" dirty="0" smtClean="0"/>
              <a:t>Известно, что до 80% выходов из строя электрических машин происходит из-за отказа изоляции.</a:t>
            </a:r>
          </a:p>
          <a:p>
            <a:r>
              <a:rPr lang="ru-RU" dirty="0" smtClean="0"/>
              <a:t>Одним из основных факторов, определяющим срок службы изоляции, является тепловое старение. Механические нагрузки, в особенности, обусловленные электродинамическими процессами при резких изменениях тока, также способствуют интенсивному старению изоляции. </a:t>
            </a:r>
          </a:p>
          <a:p>
            <a:r>
              <a:rPr lang="ru-RU" dirty="0" smtClean="0"/>
              <a:t>Наиболее полно и точно закон распределения времени безотказной работы изоляции описывается распределением </a:t>
            </a:r>
            <a:r>
              <a:rPr lang="ru-RU" dirty="0" err="1" smtClean="0"/>
              <a:t>Вейбулла-Гнеденко</a:t>
            </a:r>
            <a:r>
              <a:rPr lang="ru-RU" dirty="0" smtClean="0"/>
              <a:t>.</a:t>
            </a:r>
          </a:p>
          <a:p>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b="1" i="1" dirty="0" smtClean="0">
                <a:solidFill>
                  <a:srgbClr val="3333CC"/>
                </a:solidFill>
              </a:rPr>
              <a:t>Модель </a:t>
            </a:r>
            <a:r>
              <a:rPr lang="ru-RU" sz="3200" b="1" i="1" dirty="0" err="1" smtClean="0">
                <a:solidFill>
                  <a:srgbClr val="3333CC"/>
                </a:solidFill>
              </a:rPr>
              <a:t>Вейбулла-Гнеденко</a:t>
            </a:r>
            <a:r>
              <a:rPr lang="ru-RU" sz="3200" b="1" i="1" dirty="0" smtClean="0">
                <a:solidFill>
                  <a:srgbClr val="3333CC"/>
                </a:solidFill>
              </a:rPr>
              <a:t> </a:t>
            </a:r>
            <a:endParaRPr lang="ru-RU" sz="3200" b="1" i="1" dirty="0">
              <a:solidFill>
                <a:srgbClr val="3333CC"/>
              </a:solidFill>
            </a:endParaRPr>
          </a:p>
        </p:txBody>
      </p:sp>
      <p:sp>
        <p:nvSpPr>
          <p:cNvPr id="3" name="Содержимое 2"/>
          <p:cNvSpPr>
            <a:spLocks noGrp="1"/>
          </p:cNvSpPr>
          <p:nvPr>
            <p:ph sz="quarter" idx="1"/>
          </p:nvPr>
        </p:nvSpPr>
        <p:spPr>
          <a:xfrm>
            <a:off x="500034" y="1785926"/>
            <a:ext cx="8153400" cy="4495800"/>
          </a:xfrm>
        </p:spPr>
        <p:txBody>
          <a:bodyPr>
            <a:normAutofit fontScale="92500" lnSpcReduction="20000"/>
          </a:bodyPr>
          <a:lstStyle/>
          <a:p>
            <a:r>
              <a:rPr lang="ru-RU" dirty="0" smtClean="0"/>
              <a:t>является универсальной и ее можно использовать для различных электротехнических изделий. При соответствующем подборе параметров можно с помощью закона </a:t>
            </a:r>
            <a:r>
              <a:rPr lang="ru-RU" dirty="0" err="1" smtClean="0"/>
              <a:t>Вейбулла-Гнеденко</a:t>
            </a:r>
            <a:r>
              <a:rPr lang="ru-RU" dirty="0" smtClean="0"/>
              <a:t> можно описывать надежность и стареющих элементов, у которых </a:t>
            </a:r>
            <a:r>
              <a:rPr lang="ru-RU" dirty="0" err="1" smtClean="0"/>
              <a:t>λ</a:t>
            </a:r>
            <a:r>
              <a:rPr lang="ru-RU" dirty="0" smtClean="0"/>
              <a:t>(</a:t>
            </a:r>
            <a:r>
              <a:rPr lang="ru-RU" dirty="0" err="1" smtClean="0"/>
              <a:t>t</a:t>
            </a:r>
            <a:r>
              <a:rPr lang="ru-RU" dirty="0" smtClean="0"/>
              <a:t>) возрастает и надежность элементов, имеющих скрытые дефекты, у которых </a:t>
            </a:r>
            <a:r>
              <a:rPr lang="ru-RU" dirty="0" err="1" smtClean="0"/>
              <a:t>λ</a:t>
            </a:r>
            <a:r>
              <a:rPr lang="ru-RU" dirty="0" smtClean="0"/>
              <a:t>(</a:t>
            </a:r>
            <a:r>
              <a:rPr lang="ru-RU" dirty="0" err="1" smtClean="0"/>
              <a:t>t</a:t>
            </a:r>
            <a:r>
              <a:rPr lang="ru-RU" dirty="0" smtClean="0"/>
              <a:t>) убывает с течением времени. </a:t>
            </a:r>
          </a:p>
          <a:p>
            <a:r>
              <a:rPr lang="ru-RU" dirty="0" smtClean="0"/>
              <a:t>Закон </a:t>
            </a:r>
            <a:r>
              <a:rPr lang="ru-RU" dirty="0" err="1" smtClean="0"/>
              <a:t>Вейбулла-Гнеденко</a:t>
            </a:r>
            <a:r>
              <a:rPr lang="ru-RU" dirty="0" smtClean="0"/>
              <a:t> удобен для вычислений, но связан с эмпирическим подбором параметров λ</a:t>
            </a:r>
            <a:r>
              <a:rPr lang="ru-RU" baseline="-25000" dirty="0" smtClean="0"/>
              <a:t>0</a:t>
            </a:r>
            <a:r>
              <a:rPr lang="ru-RU" dirty="0" smtClean="0"/>
              <a:t> и </a:t>
            </a:r>
            <a:r>
              <a:rPr lang="ru-RU" dirty="0" err="1" smtClean="0"/>
              <a:t>b</a:t>
            </a:r>
            <a:r>
              <a:rPr lang="ru-RU" dirty="0" smtClean="0"/>
              <a:t> </a:t>
            </a:r>
            <a:r>
              <a:rPr lang="ru-RU" dirty="0" err="1" smtClean="0"/>
              <a:t>и</a:t>
            </a:r>
            <a:r>
              <a:rPr lang="ru-RU" dirty="0" smtClean="0"/>
              <a:t> необходимостью иметь соответствующие статистические данные.</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dirty="0" smtClean="0">
                <a:solidFill>
                  <a:srgbClr val="3333CC"/>
                </a:solidFill>
              </a:rPr>
              <a:t>Показатели надежности для различных моделей отказов</a:t>
            </a:r>
            <a:endParaRPr lang="ru-RU" sz="3200" dirty="0">
              <a:solidFill>
                <a:srgbClr val="3333CC"/>
              </a:solidFill>
            </a:endParaRPr>
          </a:p>
        </p:txBody>
      </p:sp>
      <p:sp>
        <p:nvSpPr>
          <p:cNvPr id="3" name="Содержимое 2"/>
          <p:cNvSpPr>
            <a:spLocks noGrp="1"/>
          </p:cNvSpPr>
          <p:nvPr>
            <p:ph sz="quarter" idx="1"/>
          </p:nvPr>
        </p:nvSpPr>
        <p:spPr/>
        <p:txBody>
          <a:bodyPr>
            <a:normAutofit/>
          </a:bodyPr>
          <a:lstStyle/>
          <a:p>
            <a:pPr>
              <a:buNone/>
            </a:pPr>
            <a:r>
              <a:rPr lang="ru-RU" sz="2800" b="1" i="1" dirty="0" smtClean="0"/>
              <a:t>Распределение </a:t>
            </a:r>
            <a:r>
              <a:rPr lang="ru-RU" sz="2800" b="1" i="1" dirty="0" err="1" smtClean="0"/>
              <a:t>Вейбулла-Гнеденко</a:t>
            </a:r>
            <a:r>
              <a:rPr lang="ru-RU" sz="2800" b="1" i="1" dirty="0" smtClean="0"/>
              <a:t>.</a:t>
            </a:r>
            <a:endParaRPr lang="ru-RU" sz="2800" dirty="0" smtClean="0"/>
          </a:p>
          <a:p>
            <a:pPr>
              <a:buNone/>
            </a:pPr>
            <a:r>
              <a:rPr lang="ru-RU" sz="2800" dirty="0" smtClean="0"/>
              <a:t>Вероятность безотказной работы в интервале 0-t</a:t>
            </a:r>
          </a:p>
          <a:p>
            <a:pPr>
              <a:buNone/>
            </a:pPr>
            <a:endParaRPr lang="ru-RU" sz="2800" dirty="0" smtClean="0"/>
          </a:p>
          <a:p>
            <a:pPr>
              <a:buNone/>
            </a:pPr>
            <a:endParaRPr lang="ru-RU" sz="2800" dirty="0" smtClean="0"/>
          </a:p>
          <a:p>
            <a:pPr>
              <a:buNone/>
            </a:pPr>
            <a:endParaRPr lang="ru-RU" sz="2800" dirty="0" smtClean="0"/>
          </a:p>
          <a:p>
            <a:pPr>
              <a:buNone/>
            </a:pPr>
            <a:r>
              <a:rPr lang="ru-RU" sz="2800" dirty="0" smtClean="0"/>
              <a:t>где	λ</a:t>
            </a:r>
            <a:r>
              <a:rPr lang="ru-RU" sz="2800" baseline="-25000" dirty="0" smtClean="0"/>
              <a:t>0</a:t>
            </a:r>
            <a:r>
              <a:rPr lang="ru-RU" sz="2800" dirty="0" smtClean="0"/>
              <a:t> и </a:t>
            </a:r>
            <a:r>
              <a:rPr lang="ru-RU" sz="2800" dirty="0" err="1" smtClean="0"/>
              <a:t>b</a:t>
            </a:r>
            <a:r>
              <a:rPr lang="ru-RU" sz="2800" dirty="0" smtClean="0"/>
              <a:t> – параметры распределения (λ</a:t>
            </a:r>
            <a:r>
              <a:rPr lang="ru-RU" sz="2800" baseline="-25000" dirty="0" smtClean="0"/>
              <a:t>0</a:t>
            </a:r>
            <a:r>
              <a:rPr lang="ru-RU" sz="2800" dirty="0" smtClean="0"/>
              <a:t> – параметр масштаба, </a:t>
            </a:r>
            <a:r>
              <a:rPr lang="ru-RU" sz="2800" dirty="0" err="1" smtClean="0"/>
              <a:t>b</a:t>
            </a:r>
            <a:r>
              <a:rPr lang="ru-RU" sz="2800" dirty="0" smtClean="0"/>
              <a:t> – параметр формы кривой). </a:t>
            </a:r>
          </a:p>
          <a:p>
            <a:pPr>
              <a:buNone/>
            </a:pPr>
            <a:endParaRPr lang="ru-RU" sz="2800" dirty="0"/>
          </a:p>
        </p:txBody>
      </p:sp>
      <p:pic>
        <p:nvPicPr>
          <p:cNvPr id="4" name="Рисунок 3"/>
          <p:cNvPicPr/>
          <p:nvPr/>
        </p:nvPicPr>
        <p:blipFill>
          <a:blip r:embed="rId2"/>
          <a:srcRect/>
          <a:stretch>
            <a:fillRect/>
          </a:stretch>
        </p:blipFill>
        <p:spPr bwMode="auto">
          <a:xfrm>
            <a:off x="1857356" y="3195320"/>
            <a:ext cx="5429288" cy="6623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lnSpcReduction="10000"/>
          </a:bodyPr>
          <a:lstStyle/>
          <a:p>
            <a:r>
              <a:rPr lang="ru-RU" dirty="0" smtClean="0"/>
              <a:t>плотность распределения</a:t>
            </a:r>
          </a:p>
          <a:p>
            <a:endParaRPr lang="ru-RU" dirty="0" smtClean="0"/>
          </a:p>
          <a:p>
            <a:endParaRPr lang="ru-RU" dirty="0" smtClean="0"/>
          </a:p>
          <a:p>
            <a:r>
              <a:rPr lang="ru-RU" dirty="0" smtClean="0"/>
              <a:t>среднее время безотказной работы</a:t>
            </a:r>
          </a:p>
          <a:p>
            <a:endParaRPr lang="ru-RU" dirty="0" smtClean="0"/>
          </a:p>
          <a:p>
            <a:endParaRPr lang="ru-RU" dirty="0" smtClean="0"/>
          </a:p>
          <a:p>
            <a:endParaRPr lang="ru-RU" dirty="0" smtClean="0"/>
          </a:p>
          <a:p>
            <a:pPr>
              <a:buNone/>
            </a:pPr>
            <a:r>
              <a:rPr lang="ru-RU" dirty="0" smtClean="0"/>
              <a:t>где	Г(1 + 1/</a:t>
            </a:r>
            <a:r>
              <a:rPr lang="ru-RU" dirty="0" err="1" smtClean="0"/>
              <a:t>b</a:t>
            </a:r>
            <a:r>
              <a:rPr lang="ru-RU" dirty="0" smtClean="0"/>
              <a:t>) – табулированная гамма-функция;</a:t>
            </a:r>
          </a:p>
          <a:p>
            <a:pPr>
              <a:buNone/>
            </a:pPr>
            <a:r>
              <a:rPr lang="ru-RU" dirty="0" smtClean="0"/>
              <a:t>		λ</a:t>
            </a:r>
            <a:r>
              <a:rPr lang="ru-RU" baseline="-25000" dirty="0" smtClean="0"/>
              <a:t>0</a:t>
            </a:r>
            <a:r>
              <a:rPr lang="ru-RU" dirty="0" smtClean="0"/>
              <a:t> – интенсивность отказов;</a:t>
            </a:r>
          </a:p>
          <a:p>
            <a:endParaRPr lang="ru-RU" dirty="0"/>
          </a:p>
        </p:txBody>
      </p:sp>
      <p:pic>
        <p:nvPicPr>
          <p:cNvPr id="4" name="Рисунок 3"/>
          <p:cNvPicPr/>
          <p:nvPr/>
        </p:nvPicPr>
        <p:blipFill>
          <a:blip r:embed="rId2"/>
          <a:srcRect/>
          <a:stretch>
            <a:fillRect/>
          </a:stretch>
        </p:blipFill>
        <p:spPr bwMode="auto">
          <a:xfrm>
            <a:off x="1928794" y="2357430"/>
            <a:ext cx="4214842" cy="550546"/>
          </a:xfrm>
          <a:prstGeom prst="rect">
            <a:avLst/>
          </a:prstGeom>
          <a:noFill/>
          <a:ln w="9525">
            <a:noFill/>
            <a:miter lim="800000"/>
            <a:headEnd/>
            <a:tailEnd/>
          </a:ln>
        </p:spPr>
      </p:pic>
      <p:pic>
        <p:nvPicPr>
          <p:cNvPr id="5" name="Рисунок 4"/>
          <p:cNvPicPr/>
          <p:nvPr/>
        </p:nvPicPr>
        <p:blipFill>
          <a:blip r:embed="rId3"/>
          <a:srcRect/>
          <a:stretch>
            <a:fillRect/>
          </a:stretch>
        </p:blipFill>
        <p:spPr bwMode="auto">
          <a:xfrm>
            <a:off x="1643042" y="3714752"/>
            <a:ext cx="5643602" cy="107157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85000" lnSpcReduction="10000"/>
          </a:bodyPr>
          <a:lstStyle/>
          <a:p>
            <a:r>
              <a:rPr lang="ru-RU" dirty="0" smtClean="0"/>
              <a:t>При этом интенсивность отказов</a:t>
            </a:r>
          </a:p>
          <a:p>
            <a:endParaRPr lang="ru-RU" dirty="0" smtClean="0"/>
          </a:p>
          <a:p>
            <a:endParaRPr lang="ru-RU" dirty="0" smtClean="0"/>
          </a:p>
          <a:p>
            <a:endParaRPr lang="ru-RU" dirty="0" smtClean="0"/>
          </a:p>
          <a:p>
            <a:endParaRPr lang="ru-RU" dirty="0" smtClean="0"/>
          </a:p>
          <a:p>
            <a:r>
              <a:rPr lang="ru-RU" dirty="0" smtClean="0"/>
              <a:t>Модель </a:t>
            </a:r>
            <a:r>
              <a:rPr lang="ru-RU" dirty="0" err="1" smtClean="0"/>
              <a:t>Вейбулла-Гнеденко</a:t>
            </a:r>
            <a:r>
              <a:rPr lang="ru-RU" dirty="0" smtClean="0"/>
              <a:t> является универсальной моделью надежности электрооборудования. </a:t>
            </a:r>
          </a:p>
          <a:p>
            <a:r>
              <a:rPr lang="ru-RU" dirty="0" smtClean="0"/>
              <a:t>Надежность электрооборудования на участке приработки во многих случаях описывается таким законом с </a:t>
            </a:r>
            <a:r>
              <a:rPr lang="ru-RU" dirty="0" err="1" smtClean="0"/>
              <a:t>b</a:t>
            </a:r>
            <a:r>
              <a:rPr lang="ru-RU" dirty="0" smtClean="0"/>
              <a:t> &lt; 1, период старения с </a:t>
            </a:r>
            <a:r>
              <a:rPr lang="ru-RU" dirty="0" err="1" smtClean="0"/>
              <a:t>b</a:t>
            </a:r>
            <a:r>
              <a:rPr lang="ru-RU" dirty="0" smtClean="0"/>
              <a:t> &gt; 1, а период эксплуатации с </a:t>
            </a:r>
            <a:r>
              <a:rPr lang="ru-RU" dirty="0" err="1" smtClean="0"/>
              <a:t>b</a:t>
            </a:r>
            <a:r>
              <a:rPr lang="ru-RU" dirty="0" smtClean="0"/>
              <a:t> = 1.</a:t>
            </a:r>
          </a:p>
          <a:p>
            <a:endParaRPr lang="ru-RU" dirty="0" smtClean="0"/>
          </a:p>
          <a:p>
            <a:endParaRPr lang="ru-RU" dirty="0" smtClean="0"/>
          </a:p>
          <a:p>
            <a:endParaRPr lang="ru-RU" dirty="0"/>
          </a:p>
        </p:txBody>
      </p:sp>
      <p:pic>
        <p:nvPicPr>
          <p:cNvPr id="4" name="Рисунок 3"/>
          <p:cNvPicPr/>
          <p:nvPr/>
        </p:nvPicPr>
        <p:blipFill>
          <a:blip r:embed="rId2"/>
          <a:srcRect/>
          <a:stretch>
            <a:fillRect/>
          </a:stretch>
        </p:blipFill>
        <p:spPr bwMode="auto">
          <a:xfrm>
            <a:off x="2500298" y="2285992"/>
            <a:ext cx="3143272" cy="128588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394</TotalTime>
  <Words>902</Words>
  <Application>Microsoft Office PowerPoint</Application>
  <PresentationFormat>Экран (4:3)</PresentationFormat>
  <Paragraphs>103</Paragraphs>
  <Slides>25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Обычная</vt:lpstr>
      <vt:lpstr>Надёжность ТС</vt:lpstr>
      <vt:lpstr>Виды моделей отказов </vt:lpstr>
      <vt:lpstr>Модели внезапных отказов</vt:lpstr>
      <vt:lpstr>Модели постепенных отказов </vt:lpstr>
      <vt:lpstr>Модель отказов изоляции электротехнических изделий</vt:lpstr>
      <vt:lpstr>Модель Вейбулла-Гнеденко </vt:lpstr>
      <vt:lpstr>Показатели надежности для различных моделей отказов</vt:lpstr>
      <vt:lpstr>Слайд 8</vt:lpstr>
      <vt:lpstr>Слайд 9</vt:lpstr>
      <vt:lpstr>Показатели надежности при использовании закона Вейбулла-Гнеденко: _______ b &gt; 1,  – – – – b &lt; 1</vt:lpstr>
      <vt:lpstr>Слайд 11</vt:lpstr>
      <vt:lpstr>Пример</vt:lpstr>
      <vt:lpstr>Экспоненциальное распределение </vt:lpstr>
      <vt:lpstr>Зависимости P(t), f(t), λ(t) при распределении наработки до отказа по экспоненциальному закону</vt:lpstr>
      <vt:lpstr>Пример</vt:lpstr>
      <vt:lpstr>Нормальное распределение</vt:lpstr>
      <vt:lpstr>Зависимости P(t), f(t), λ(t) для нормального закона распределения</vt:lpstr>
      <vt:lpstr>Слайд 18</vt:lpstr>
      <vt:lpstr>Пример</vt:lpstr>
      <vt:lpstr>Распределение Пуассона</vt:lpstr>
      <vt:lpstr>Слайд 21</vt:lpstr>
      <vt:lpstr>Слайд 22</vt:lpstr>
      <vt:lpstr>Пример</vt:lpstr>
      <vt:lpstr>Слайд 24</vt:lpstr>
      <vt:lpstr>Использованные источники</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sh</cp:lastModifiedBy>
  <cp:revision>113</cp:revision>
  <dcterms:created xsi:type="dcterms:W3CDTF">2018-01-15T13:28:29Z</dcterms:created>
  <dcterms:modified xsi:type="dcterms:W3CDTF">2021-02-15T07:12:12Z</dcterms:modified>
</cp:coreProperties>
</file>